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331" r:id="rId4"/>
    <p:sldId id="319" r:id="rId5"/>
    <p:sldId id="320" r:id="rId6"/>
    <p:sldId id="265" r:id="rId7"/>
    <p:sldId id="270" r:id="rId8"/>
    <p:sldId id="321" r:id="rId9"/>
    <p:sldId id="324" r:id="rId10"/>
    <p:sldId id="327" r:id="rId11"/>
    <p:sldId id="267" r:id="rId12"/>
    <p:sldId id="317" r:id="rId13"/>
    <p:sldId id="264" r:id="rId14"/>
    <p:sldId id="260" r:id="rId15"/>
    <p:sldId id="261" r:id="rId16"/>
    <p:sldId id="318" r:id="rId17"/>
    <p:sldId id="263" r:id="rId18"/>
    <p:sldId id="328" r:id="rId19"/>
    <p:sldId id="330" r:id="rId20"/>
    <p:sldId id="329" r:id="rId21"/>
    <p:sldId id="271" r:id="rId22"/>
    <p:sldId id="315" r:id="rId23"/>
    <p:sldId id="272" r:id="rId24"/>
    <p:sldId id="262" r:id="rId25"/>
    <p:sldId id="326" r:id="rId26"/>
    <p:sldId id="316" r:id="rId27"/>
    <p:sldId id="336" r:id="rId28"/>
    <p:sldId id="338" r:id="rId29"/>
    <p:sldId id="332" r:id="rId30"/>
    <p:sldId id="333" r:id="rId31"/>
    <p:sldId id="337" r:id="rId32"/>
    <p:sldId id="334" r:id="rId33"/>
    <p:sldId id="335" r:id="rId34"/>
    <p:sldId id="314" r:id="rId3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3"/>
  </p:normalViewPr>
  <p:slideViewPr>
    <p:cSldViewPr snapToGrid="0" snapToObjects="1">
      <p:cViewPr varScale="1">
        <p:scale>
          <a:sx n="86" d="100"/>
          <a:sy n="86" d="100"/>
        </p:scale>
        <p:origin x="10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3DF6D-544E-6647-898E-FD2B76125278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A1BE9-7F8F-2947-A353-4EC3973CBE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528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382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E1B18F-FE46-D342-A1C5-085098846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973787F-4165-1F49-9624-583D48B5DD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BAD7D3-DFC4-AC4F-BDC7-1951E052B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3536-80E7-E64D-BB49-F743A201AD1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DB0BFF-876A-2B4B-A7EE-32D53D23C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D54E91-5F8E-B249-BB14-5560FC886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C662-B2E1-214A-B672-0009B7A20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25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51F4EC-48D9-9B40-99A6-F090207F7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D139360-EBA8-834C-9B9E-B3B948636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75B75B-4349-ED4B-AA9D-41DA80764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3536-80E7-E64D-BB49-F743A201AD1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6E2D3C-F618-E840-B2D4-303DBF3DF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363A3C-0B89-BA4E-889D-1D2C4522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C662-B2E1-214A-B672-0009B7A20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47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B9DA771-8833-2344-A6D3-C6BD08D398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5CCE2F9-6378-164B-A20D-A7A14896C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C4F2C7-DD3C-2649-9B80-145FCD7D2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3536-80E7-E64D-BB49-F743A201AD1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A13C01-E2E3-7040-8CE6-30DA31B2F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1C4AA2-7116-D949-A4A6-D43C0BEF7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C662-B2E1-214A-B672-0009B7A20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017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525309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191328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538296-C1A4-BF42-8BBE-88C45E4DF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CB7225-29BD-3D44-9CC0-74E7E0655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0B9847-FB5D-D940-A838-1CAAAC5AE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3536-80E7-E64D-BB49-F743A201AD1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2F5EE3-D6E4-E141-BED3-9A78B495A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8BBF54-0D39-C643-9189-869E81037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C662-B2E1-214A-B672-0009B7A20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280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AFFF4C-7C4C-9249-99EB-FFC40D1AF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A851FE-A17A-CD44-BBB7-1920CECF2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FA02A5-5318-6B46-9C2C-B7DE669B8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3536-80E7-E64D-BB49-F743A201AD1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3C5579-86E3-0847-87EB-2428F34D0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9B9105-1555-9544-85E1-EBF0C4EE0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C662-B2E1-214A-B672-0009B7A20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19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F811A5-B80F-0A47-A856-95EE5B5AA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1E6480-81F1-6C41-B4D8-F5F5CECDD4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21D4EA8-0F85-ED41-A652-3A471DDC9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C19685-1CDA-AB44-8CC3-246CD3F52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3536-80E7-E64D-BB49-F743A201AD1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B4B2EB-0CCB-BC42-B7AC-55DF9B118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60D4971-293D-C94C-9F32-6E057FDB8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C662-B2E1-214A-B672-0009B7A20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07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407150-0F3D-BC4C-958C-48FC7DDD6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D68673-0BEC-0243-A4FE-AFF20A253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EFC7B1A-8A2C-D747-B6E0-E63016B0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2D2373A-855A-754D-9A4A-3CB2194463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65EE8E3-5A0F-8743-B0B3-D1E9813483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3EB9082-1409-7048-BBC5-1DFD200E0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3536-80E7-E64D-BB49-F743A201AD1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2BB7795-73F8-1D42-81E0-18D803A20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6CA99E7-F845-0141-89F2-1F9E5A7EE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C662-B2E1-214A-B672-0009B7A20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39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F86066-2F22-264E-B847-90B9CE613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1730B97-846F-A141-9A56-CE2D01DB5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3536-80E7-E64D-BB49-F743A201AD1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1CDF21B-5B18-A74A-9A41-2F3A6F3E7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95C64B5-0288-E143-A698-2FB6F03B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C662-B2E1-214A-B672-0009B7A20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101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94F5E7F-CB77-E74E-9925-BBD42138E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3536-80E7-E64D-BB49-F743A201AD1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A979B03-9E44-DE43-B741-8310B9DF4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51EA112-2DA8-C54B-96EC-654D39AAE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C662-B2E1-214A-B672-0009B7A20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49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33D64C-D016-5842-AC54-6F519E681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7A62DC-9BBC-B74E-A156-A9F9A3D6D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901D067-CF18-A34D-9868-C09C15316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479AAD-D946-E34F-A1CC-28C14499B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3536-80E7-E64D-BB49-F743A201AD1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6156E86-8BFA-E248-AD5B-3197702FA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DBEA6C-6450-634B-8325-6F8EF07B3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C662-B2E1-214A-B672-0009B7A20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43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3C608-7EE1-D643-92C1-FD7DF9FEC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974E4B5-15D5-F14B-8203-DA75B9A6A2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67B745-50A0-4F40-88B2-C3B1EAB689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9BE9D0-7F0D-414F-94EC-10C26FFC4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3536-80E7-E64D-BB49-F743A201AD1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DF8740-EF82-6B4B-BE98-DEF09DB1C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5FC81BB-EFA7-B24B-8CCA-B683F3ACF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C662-B2E1-214A-B672-0009B7A20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0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8A3DC0-8634-024F-9569-558A4BD44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5F61C0-FBCA-9145-A33B-188ED2DC2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5741AC-6D61-EA4F-B8AC-D0855F3A8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63536-80E7-E64D-BB49-F743A201AD1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A38D20-8792-264A-B8E7-EA39C643B8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A2AEF1-F092-2944-A27D-6B786F17A5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C662-B2E1-214A-B672-0009B7A20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59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E21A49-E3F4-4145-94FB-1D9C7477A3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La spécialité « sciences économiques et sociales »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87A6EB0-1B1B-5D42-94BF-A6114C5E1B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Lycée Blaise Pascal - Orsay</a:t>
            </a:r>
          </a:p>
          <a:p>
            <a:r>
              <a:rPr lang="fr-FR" dirty="0"/>
              <a:t>Pierre F. </a:t>
            </a:r>
            <a:r>
              <a:rPr lang="fr-FR" dirty="0" err="1"/>
              <a:t>Magnaldi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3198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B5F18C-F83F-B943-A284-3C1E60834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400" dirty="0"/>
              <a:t>Il faut donc :</a:t>
            </a:r>
          </a:p>
          <a:p>
            <a:pPr algn="just"/>
            <a:r>
              <a:rPr lang="fr-FR" sz="4400" dirty="0"/>
              <a:t>Savoir rédiger </a:t>
            </a:r>
          </a:p>
          <a:p>
            <a:pPr algn="just"/>
            <a:r>
              <a:rPr lang="fr-FR" sz="4400" dirty="0"/>
              <a:t>Etre un minimum à l’aise avec les mathématiques de base</a:t>
            </a:r>
          </a:p>
          <a:p>
            <a:pPr algn="just"/>
            <a:r>
              <a:rPr lang="fr-FR" sz="4400" dirty="0"/>
              <a:t>Savoir rechercher des informations</a:t>
            </a:r>
          </a:p>
          <a:p>
            <a:pPr algn="just"/>
            <a:r>
              <a:rPr lang="fr-FR" sz="4400" dirty="0"/>
              <a:t>S’interroger et savoir réfléchir</a:t>
            </a:r>
          </a:p>
        </p:txBody>
      </p:sp>
    </p:spTree>
    <p:extLst>
      <p:ext uri="{BB962C8B-B14F-4D97-AF65-F5344CB8AC3E}">
        <p14:creationId xmlns:p14="http://schemas.microsoft.com/office/powerpoint/2010/main" val="1752135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D5C0B0-D0D4-3945-9BCB-80F84CF4C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u="sng" dirty="0"/>
              <a:t>II. Le programme : qu’allons-nous étudier en première et en terminale ?</a:t>
            </a:r>
          </a:p>
        </p:txBody>
      </p:sp>
    </p:spTree>
    <p:extLst>
      <p:ext uri="{BB962C8B-B14F-4D97-AF65-F5344CB8AC3E}">
        <p14:creationId xmlns:p14="http://schemas.microsoft.com/office/powerpoint/2010/main" val="3608404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D5C0B0-D0D4-3945-9BCB-80F84CF4C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A. En première</a:t>
            </a:r>
            <a:br>
              <a:rPr lang="fr-FR" b="1" u="sng" dirty="0"/>
            </a:br>
            <a:endParaRPr lang="fr-FR" b="1" u="sng" dirty="0"/>
          </a:p>
        </p:txBody>
      </p:sp>
    </p:spTree>
    <p:extLst>
      <p:ext uri="{BB962C8B-B14F-4D97-AF65-F5344CB8AC3E}">
        <p14:creationId xmlns:p14="http://schemas.microsoft.com/office/powerpoint/2010/main" val="1573857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7F09EA34-C52A-4F96-9E5D-A76840FFB059}"/>
              </a:ext>
            </a:extLst>
          </p:cNvPr>
          <p:cNvSpPr/>
          <p:nvPr/>
        </p:nvSpPr>
        <p:spPr>
          <a:xfrm>
            <a:off x="1737813" y="684453"/>
            <a:ext cx="3118827" cy="27445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SCIENCE ECONOMIQUE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Economie de marché Monnaie et finance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B8954646-11E6-4054-87EA-050D89CDD4A3}"/>
              </a:ext>
            </a:extLst>
          </p:cNvPr>
          <p:cNvSpPr/>
          <p:nvPr/>
        </p:nvSpPr>
        <p:spPr>
          <a:xfrm>
            <a:off x="4979349" y="684453"/>
            <a:ext cx="5279964" cy="27445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SOCIOLOGIE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Socialisation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Liens sociaux 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Déviance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8CBA2153-2086-48B6-8752-788E00912D49}"/>
              </a:ext>
            </a:extLst>
          </p:cNvPr>
          <p:cNvSpPr/>
          <p:nvPr/>
        </p:nvSpPr>
        <p:spPr>
          <a:xfrm>
            <a:off x="1737813" y="3630898"/>
            <a:ext cx="5382515" cy="223807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SCIENCE POLITIQUE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Opinion publique 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Vote et </a:t>
            </a:r>
            <a:r>
              <a:rPr lang="fr-FR" sz="2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absention</a:t>
            </a:r>
            <a:endParaRPr lang="fr-FR" sz="24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B2772869-B0B3-4DD8-B677-92D96FDE3A60}"/>
              </a:ext>
            </a:extLst>
          </p:cNvPr>
          <p:cNvSpPr/>
          <p:nvPr/>
        </p:nvSpPr>
        <p:spPr>
          <a:xfrm>
            <a:off x="7290390" y="3614831"/>
            <a:ext cx="2968923" cy="223807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REGARDS</a:t>
            </a: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CROISES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Protection sociale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Organisation des entreprises</a:t>
            </a:r>
          </a:p>
        </p:txBody>
      </p:sp>
    </p:spTree>
    <p:extLst>
      <p:ext uri="{BB962C8B-B14F-4D97-AF65-F5344CB8AC3E}">
        <p14:creationId xmlns:p14="http://schemas.microsoft.com/office/powerpoint/2010/main" val="3420829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79C5F0-1400-432D-BA5A-6DA4D905E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643467"/>
            <a:ext cx="9991064" cy="5836056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fr-FR" dirty="0"/>
              <a:t>En classe de </a:t>
            </a:r>
            <a:r>
              <a:rPr lang="fr-FR" b="1" dirty="0"/>
              <a:t>première</a:t>
            </a:r>
            <a:r>
              <a:rPr lang="fr-FR" dirty="0"/>
              <a:t> vous saurez tout sur les thèmes suivants : </a:t>
            </a:r>
          </a:p>
          <a:p>
            <a:pPr lvl="0" algn="just"/>
            <a:r>
              <a:rPr lang="fr-FR" b="1" dirty="0"/>
              <a:t>Economie : </a:t>
            </a:r>
            <a:endParaRPr lang="fr-FR" dirty="0"/>
          </a:p>
          <a:p>
            <a:pPr lvl="1" algn="just"/>
            <a:r>
              <a:rPr lang="fr-FR" sz="2800" dirty="0"/>
              <a:t>Le marché : la concurrence, les monopoles, la formation des prix…</a:t>
            </a:r>
          </a:p>
          <a:p>
            <a:pPr lvl="1" algn="just"/>
            <a:r>
              <a:rPr lang="fr-FR" sz="2800" dirty="0"/>
              <a:t>Le financement de l’Etat, des entreprises et des ménages</a:t>
            </a:r>
          </a:p>
          <a:p>
            <a:pPr lvl="1" algn="just"/>
            <a:r>
              <a:rPr lang="fr-FR" sz="2800" dirty="0"/>
              <a:t>La monnaie, la création monétaire, le rôle des banques, le rôle de la banque centrale…</a:t>
            </a:r>
          </a:p>
          <a:p>
            <a:pPr lvl="0" algn="just"/>
            <a:r>
              <a:rPr lang="fr-FR" b="1" dirty="0"/>
              <a:t>Sociologie :</a:t>
            </a:r>
            <a:endParaRPr lang="fr-FR" dirty="0"/>
          </a:p>
          <a:p>
            <a:pPr lvl="1" algn="just"/>
            <a:r>
              <a:rPr lang="fr-FR" sz="2800" dirty="0"/>
              <a:t>La socialisation : l’influence de la famille, des amis, des collègues sur les individus…</a:t>
            </a:r>
          </a:p>
          <a:p>
            <a:pPr lvl="1" algn="just"/>
            <a:r>
              <a:rPr lang="fr-FR" sz="2800" dirty="0"/>
              <a:t>Les liens sociaux : l’individualisme, la solidarité, le lien social à l’heure des réseaux sociaux… </a:t>
            </a:r>
          </a:p>
          <a:p>
            <a:pPr lvl="1" algn="just"/>
            <a:r>
              <a:rPr lang="fr-FR" sz="2800" dirty="0"/>
              <a:t>La déviance : les normes dans une société, la délinquance, le travail de la police… </a:t>
            </a:r>
          </a:p>
        </p:txBody>
      </p:sp>
    </p:spTree>
    <p:extLst>
      <p:ext uri="{BB962C8B-B14F-4D97-AF65-F5344CB8AC3E}">
        <p14:creationId xmlns:p14="http://schemas.microsoft.com/office/powerpoint/2010/main" val="340079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79C5F0-1400-432D-BA5A-6DA4D905E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84780"/>
            <a:ext cx="9991064" cy="6309964"/>
          </a:xfrm>
        </p:spPr>
        <p:txBody>
          <a:bodyPr anchor="ctr">
            <a:normAutofit/>
          </a:bodyPr>
          <a:lstStyle/>
          <a:p>
            <a:pPr lvl="0" algn="just"/>
            <a:r>
              <a:rPr lang="fr-FR" b="1" dirty="0"/>
              <a:t>Sciences politiques </a:t>
            </a:r>
            <a:endParaRPr lang="fr-FR" dirty="0"/>
          </a:p>
          <a:p>
            <a:pPr lvl="1" algn="just"/>
            <a:r>
              <a:rPr lang="fr-FR" sz="2800" dirty="0"/>
              <a:t>L’opinion publique : les sondages, la démocratie, les élections</a:t>
            </a:r>
          </a:p>
          <a:p>
            <a:pPr lvl="1" algn="just"/>
            <a:r>
              <a:rPr lang="fr-FR" sz="2800" dirty="0"/>
              <a:t>Le vote : la mesure du vote, les différentes formes du vote, les déterminants, l’offre électorale… </a:t>
            </a:r>
          </a:p>
          <a:p>
            <a:pPr algn="just"/>
            <a:endParaRPr lang="fr-FR" dirty="0"/>
          </a:p>
          <a:p>
            <a:pPr lvl="0" algn="just"/>
            <a:r>
              <a:rPr lang="fr-FR" b="1" dirty="0"/>
              <a:t>Regards croisés </a:t>
            </a:r>
            <a:endParaRPr lang="fr-FR" dirty="0"/>
          </a:p>
          <a:p>
            <a:pPr lvl="1" algn="just"/>
            <a:r>
              <a:rPr lang="fr-FR" sz="2800" dirty="0"/>
              <a:t>La protection sociale : la logique d’assurance et d’assistance, les raisons de sa mise en place…. </a:t>
            </a:r>
          </a:p>
          <a:p>
            <a:pPr lvl="1" algn="just"/>
            <a:r>
              <a:rPr lang="fr-FR" sz="2800" dirty="0"/>
              <a:t>La gouvernance d’entreprise : les entrepreneurs, les différentes entreprises, les relations sociales dans l’entreprise… </a:t>
            </a:r>
          </a:p>
        </p:txBody>
      </p:sp>
    </p:spTree>
    <p:extLst>
      <p:ext uri="{BB962C8B-B14F-4D97-AF65-F5344CB8AC3E}">
        <p14:creationId xmlns:p14="http://schemas.microsoft.com/office/powerpoint/2010/main" val="278730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D5C0B0-D0D4-3945-9BCB-80F84CF4C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B. En terminale</a:t>
            </a:r>
            <a:br>
              <a:rPr lang="fr-FR" b="1" u="sng" dirty="0"/>
            </a:br>
            <a:endParaRPr lang="fr-FR" b="1" u="sng" dirty="0"/>
          </a:p>
        </p:txBody>
      </p:sp>
    </p:spTree>
    <p:extLst>
      <p:ext uri="{BB962C8B-B14F-4D97-AF65-F5344CB8AC3E}">
        <p14:creationId xmlns:p14="http://schemas.microsoft.com/office/powerpoint/2010/main" val="496253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7F09EA34-C52A-4F96-9E5D-A76840FFB059}"/>
              </a:ext>
            </a:extLst>
          </p:cNvPr>
          <p:cNvSpPr/>
          <p:nvPr/>
        </p:nvSpPr>
        <p:spPr>
          <a:xfrm>
            <a:off x="1280184" y="689546"/>
            <a:ext cx="4670912" cy="3372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SCIENCE ECONOMIQUE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Croissance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Mondialisation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hômage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Finance internationale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Politiques économiques européenne</a:t>
            </a:r>
            <a:r>
              <a:rPr lang="fr-FR" sz="24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fr-FR" sz="24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B8954646-11E6-4054-87EA-050D89CDD4A3}"/>
              </a:ext>
            </a:extLst>
          </p:cNvPr>
          <p:cNvSpPr/>
          <p:nvPr/>
        </p:nvSpPr>
        <p:spPr>
          <a:xfrm>
            <a:off x="6240906" y="2439509"/>
            <a:ext cx="4562007" cy="33727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SOCIOLOGIE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Classes sociales 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Egalité des chances à l’école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Mobilité sociale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Emploi et organisation du travail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8CBA2153-2086-48B6-8752-788E00912D49}"/>
              </a:ext>
            </a:extLst>
          </p:cNvPr>
          <p:cNvSpPr/>
          <p:nvPr/>
        </p:nvSpPr>
        <p:spPr>
          <a:xfrm>
            <a:off x="1268295" y="4247977"/>
            <a:ext cx="4562007" cy="156431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SCIENCE POLITIQUE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Engagement politique et conflits sociaux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B2772869-B0B3-4DD8-B677-92D96FDE3A60}"/>
              </a:ext>
            </a:extLst>
          </p:cNvPr>
          <p:cNvSpPr/>
          <p:nvPr/>
        </p:nvSpPr>
        <p:spPr>
          <a:xfrm>
            <a:off x="6096000" y="693951"/>
            <a:ext cx="4670913" cy="156431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REGARDS</a:t>
            </a: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CROISES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Inégalités et justice sociale 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Protection de </a:t>
            </a:r>
            <a:r>
              <a:rPr lang="fr-FR" sz="24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l’environnement</a:t>
            </a:r>
            <a:endParaRPr lang="fr-FR" sz="24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832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79C5F0-1400-432D-BA5A-6DA4D905E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643467"/>
            <a:ext cx="9991064" cy="5836056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fr-FR" dirty="0"/>
              <a:t>En classe de </a:t>
            </a:r>
            <a:r>
              <a:rPr lang="fr-FR" b="1" dirty="0"/>
              <a:t>terminale</a:t>
            </a:r>
            <a:r>
              <a:rPr lang="fr-FR" dirty="0"/>
              <a:t> vous saurez tout sur les thèmes suivants : </a:t>
            </a:r>
          </a:p>
          <a:p>
            <a:pPr lvl="0" algn="just"/>
            <a:r>
              <a:rPr lang="fr-FR" b="1" dirty="0"/>
              <a:t>Economie : </a:t>
            </a:r>
            <a:endParaRPr lang="fr-FR" dirty="0"/>
          </a:p>
          <a:p>
            <a:pPr lvl="1" algn="just"/>
            <a:r>
              <a:rPr lang="fr-FR" sz="2800" dirty="0"/>
              <a:t>La croissance : ses sources et ses effets</a:t>
            </a:r>
          </a:p>
          <a:p>
            <a:pPr lvl="1" algn="just"/>
            <a:r>
              <a:rPr lang="fr-FR" sz="2800" dirty="0"/>
              <a:t>La mondialisation : le commerce international, les FMN</a:t>
            </a:r>
          </a:p>
          <a:p>
            <a:pPr lvl="1" algn="just"/>
            <a:r>
              <a:rPr lang="fr-FR" sz="2800" dirty="0"/>
              <a:t>Le chômage : ses mesures, ses causes, ses remèdes</a:t>
            </a:r>
          </a:p>
          <a:p>
            <a:pPr lvl="1" algn="just"/>
            <a:r>
              <a:rPr lang="fr-FR" sz="2800" dirty="0"/>
              <a:t>La finance : les crises financières, la régulation financière</a:t>
            </a:r>
          </a:p>
          <a:p>
            <a:pPr lvl="1" algn="just"/>
            <a:r>
              <a:rPr lang="fr-FR" sz="2800" dirty="0"/>
              <a:t>Les politiques économiques européennes</a:t>
            </a:r>
          </a:p>
        </p:txBody>
      </p:sp>
    </p:spTree>
    <p:extLst>
      <p:ext uri="{BB962C8B-B14F-4D97-AF65-F5344CB8AC3E}">
        <p14:creationId xmlns:p14="http://schemas.microsoft.com/office/powerpoint/2010/main" val="246294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79C5F0-1400-432D-BA5A-6DA4D905E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643467"/>
            <a:ext cx="9991064" cy="5836056"/>
          </a:xfrm>
        </p:spPr>
        <p:txBody>
          <a:bodyPr anchor="ctr">
            <a:noAutofit/>
          </a:bodyPr>
          <a:lstStyle/>
          <a:p>
            <a:pPr lvl="0" algn="just"/>
            <a:r>
              <a:rPr lang="fr-FR" b="1" dirty="0"/>
              <a:t>Sociologie :</a:t>
            </a:r>
            <a:endParaRPr lang="fr-FR" dirty="0"/>
          </a:p>
          <a:p>
            <a:pPr lvl="1" algn="just"/>
            <a:r>
              <a:rPr lang="fr-FR" sz="2800" dirty="0"/>
              <a:t>La structure sociale : les théories et les classes sociales</a:t>
            </a:r>
          </a:p>
          <a:p>
            <a:pPr lvl="1" algn="just"/>
            <a:r>
              <a:rPr lang="fr-FR" sz="2800" dirty="0"/>
              <a:t>L’école : ses missions, ses échecs</a:t>
            </a:r>
          </a:p>
          <a:p>
            <a:pPr lvl="1" algn="just"/>
            <a:r>
              <a:rPr lang="fr-FR" sz="2800" dirty="0"/>
              <a:t>La mobilité sociale : ses formes et ses explications</a:t>
            </a:r>
          </a:p>
          <a:p>
            <a:pPr lvl="1" algn="just"/>
            <a:r>
              <a:rPr lang="fr-FR" sz="2800" dirty="0"/>
              <a:t>Le travail et l’emploi : les mutations, l’organisation, les qualifications, le numérique</a:t>
            </a:r>
          </a:p>
          <a:p>
            <a:pPr lvl="0" algn="just"/>
            <a:r>
              <a:rPr lang="fr-FR" b="1" dirty="0"/>
              <a:t>Sciences politiques </a:t>
            </a:r>
            <a:endParaRPr lang="fr-FR" dirty="0"/>
          </a:p>
          <a:p>
            <a:pPr lvl="1" algn="just"/>
            <a:r>
              <a:rPr lang="fr-FR" sz="2800" dirty="0"/>
              <a:t>L’engagement politique : le vote, le militantisme, les manifestations</a:t>
            </a:r>
          </a:p>
          <a:p>
            <a:pPr lvl="1" algn="just"/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44940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05716E93-F2B3-499E-9BA7-B3919725FBCB}"/>
              </a:ext>
            </a:extLst>
          </p:cNvPr>
          <p:cNvSpPr/>
          <p:nvPr/>
        </p:nvSpPr>
        <p:spPr>
          <a:xfrm>
            <a:off x="1149927" y="241072"/>
            <a:ext cx="9892146" cy="756456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nouvelle voie générale au lycée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1CDFA1A5-FDBA-489B-8AF0-1E87C853624D}"/>
              </a:ext>
            </a:extLst>
          </p:cNvPr>
          <p:cNvSpPr/>
          <p:nvPr/>
        </p:nvSpPr>
        <p:spPr>
          <a:xfrm>
            <a:off x="404735" y="1794596"/>
            <a:ext cx="3626938" cy="265176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Tronc commun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Français (1</a:t>
            </a:r>
            <a:r>
              <a:rPr lang="fr-FR" baseline="30000" dirty="0">
                <a:solidFill>
                  <a:schemeClr val="tx1"/>
                </a:solidFill>
              </a:rPr>
              <a:t>re</a:t>
            </a:r>
            <a:r>
              <a:rPr lang="fr-FR" dirty="0">
                <a:solidFill>
                  <a:schemeClr val="tx1"/>
                </a:solidFill>
              </a:rPr>
              <a:t>) : 4h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Philosophie (T</a:t>
            </a:r>
            <a:r>
              <a:rPr lang="fr-FR" baseline="30000" dirty="0">
                <a:solidFill>
                  <a:schemeClr val="tx1"/>
                </a:solidFill>
              </a:rPr>
              <a:t>ale</a:t>
            </a:r>
            <a:r>
              <a:rPr lang="fr-FR" dirty="0">
                <a:solidFill>
                  <a:schemeClr val="tx1"/>
                </a:solidFill>
              </a:rPr>
              <a:t>) : 4h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Histoire-géographie: 3h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Enseignement scientifique : 2h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LVA et LVB : 4h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EMC : 0h30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EPS : 2h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8783F319-740F-4B97-8904-C8B7499A3DEE}"/>
              </a:ext>
            </a:extLst>
          </p:cNvPr>
          <p:cNvSpPr/>
          <p:nvPr/>
        </p:nvSpPr>
        <p:spPr>
          <a:xfrm>
            <a:off x="4987636" y="1794595"/>
            <a:ext cx="6564285" cy="3406993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 Les spécialités au lycée Blaise Pascal (3 en première, 2 en terminale)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Arts : Histoire des arts ou Musique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Histoire-géographie, géopolitique et sciences politiques (HGGSP)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Humanités, littérature et philosophie (HLP)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Langues, littératures et culture étrangères (LLCE) : Anglais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Mathématiques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Numérique et sciences informatiques (NSI)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Sciences de la vie et de la terre (SVT)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FF0000"/>
                </a:solidFill>
              </a:rPr>
              <a:t>Sciences économiques et sociales (SES)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Physique chimie (PC)</a:t>
            </a:r>
          </a:p>
        </p:txBody>
      </p:sp>
      <p:sp>
        <p:nvSpPr>
          <p:cNvPr id="3" name="Croix 2">
            <a:extLst>
              <a:ext uri="{FF2B5EF4-FFF2-40B4-BE49-F238E27FC236}">
                <a16:creationId xmlns:a16="http://schemas.microsoft.com/office/drawing/2014/main" id="{0DBC481F-C7DA-4B0E-8052-4AFF64FCBB3C}"/>
              </a:ext>
            </a:extLst>
          </p:cNvPr>
          <p:cNvSpPr/>
          <p:nvPr/>
        </p:nvSpPr>
        <p:spPr>
          <a:xfrm>
            <a:off x="4222866" y="2866938"/>
            <a:ext cx="532014" cy="590203"/>
          </a:xfrm>
          <a:prstGeom prst="plus">
            <a:avLst>
              <a:gd name="adj" fmla="val 40625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FD7100A-E8C5-410F-B89E-4966AF6B0B54}"/>
              </a:ext>
            </a:extLst>
          </p:cNvPr>
          <p:cNvSpPr txBox="1"/>
          <p:nvPr/>
        </p:nvSpPr>
        <p:spPr>
          <a:xfrm>
            <a:off x="4987636" y="5326886"/>
            <a:ext cx="6564285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Enseignements de spécialité : </a:t>
            </a:r>
            <a:r>
              <a:rPr lang="fr-FR" b="1" dirty="0"/>
              <a:t>4h par semaine en première et 6h en terminale</a:t>
            </a:r>
          </a:p>
        </p:txBody>
      </p:sp>
    </p:spTree>
    <p:extLst>
      <p:ext uri="{BB962C8B-B14F-4D97-AF65-F5344CB8AC3E}">
        <p14:creationId xmlns:p14="http://schemas.microsoft.com/office/powerpoint/2010/main" val="26336061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79C5F0-1400-432D-BA5A-6DA4D905E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84780"/>
            <a:ext cx="9991064" cy="6309964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endParaRPr lang="fr-FR" dirty="0"/>
          </a:p>
          <a:p>
            <a:pPr lvl="0" algn="just"/>
            <a:r>
              <a:rPr lang="fr-FR" b="1" dirty="0"/>
              <a:t>Regards croisés </a:t>
            </a:r>
            <a:endParaRPr lang="fr-FR" dirty="0"/>
          </a:p>
          <a:p>
            <a:pPr lvl="1" algn="just"/>
            <a:r>
              <a:rPr lang="fr-FR" sz="2800" dirty="0"/>
              <a:t>Inégalités et justice sociale : inégalités économiques / sociales et leur mesure, société justice et action des pouvoirs publics</a:t>
            </a:r>
          </a:p>
          <a:p>
            <a:pPr lvl="1" algn="just"/>
            <a:r>
              <a:rPr lang="fr-FR" sz="2800" dirty="0"/>
              <a:t>Action publique et environnement : les acteurs (ONG), à quelle échelle ? </a:t>
            </a:r>
            <a:r>
              <a:rPr lang="fr-FR" sz="2800"/>
              <a:t>quelles interventions </a:t>
            </a:r>
            <a:r>
              <a:rPr lang="fr-FR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9376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D5C0B0-D0D4-3945-9BCB-80F84CF4C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u="sng" dirty="0"/>
              <a:t>III. La poursuite d’études post-bac : que faire après le bac avec la spécialité SES ?</a:t>
            </a:r>
          </a:p>
        </p:txBody>
      </p:sp>
    </p:spTree>
    <p:extLst>
      <p:ext uri="{BB962C8B-B14F-4D97-AF65-F5344CB8AC3E}">
        <p14:creationId xmlns:p14="http://schemas.microsoft.com/office/powerpoint/2010/main" val="2176242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D5C0B0-D0D4-3945-9BCB-80F84CF4C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A. Les débouchés</a:t>
            </a:r>
            <a:br>
              <a:rPr lang="fr-FR" b="1" dirty="0"/>
            </a:b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58118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812403-6238-EB49-A2FC-E1F618D04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9587"/>
            <a:ext cx="10515600" cy="554737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fr-FR" dirty="0"/>
              <a:t>Les SES offrent de nombreux débouchés vers l’économie, le commerce, la gestion, la communication, le sanitaire et social, l’enseignement, le journalisme…</a:t>
            </a:r>
          </a:p>
          <a:p>
            <a:pPr marL="0" indent="0" algn="just">
              <a:buNone/>
            </a:pPr>
            <a:endParaRPr lang="fr-FR" dirty="0"/>
          </a:p>
          <a:p>
            <a:pPr algn="just"/>
            <a:r>
              <a:rPr lang="fr-FR" dirty="0"/>
              <a:t>A l’université : économie-gestion, droit, AES, sciences humaines (sociologie, psychologie, géographie, démographie…), STAPS, MIASH, etc.</a:t>
            </a:r>
          </a:p>
          <a:p>
            <a:pPr algn="just"/>
            <a:r>
              <a:rPr lang="fr-FR" dirty="0"/>
              <a:t>En classes préparatoires aux grandes écoles (CPGE) littéraires (AL, BL), économiques (EG, D2) ou juridiques (D1)</a:t>
            </a:r>
          </a:p>
          <a:p>
            <a:pPr algn="just"/>
            <a:r>
              <a:rPr lang="fr-FR" dirty="0"/>
              <a:t>En Institut d’Etudes Politiques (IEP ou Sciences Po) </a:t>
            </a:r>
          </a:p>
          <a:p>
            <a:pPr algn="just"/>
            <a:r>
              <a:rPr lang="fr-FR" dirty="0"/>
              <a:t>En école de commerce et de marketing post-bac (</a:t>
            </a:r>
            <a:r>
              <a:rPr lang="fr-FR" dirty="0" err="1"/>
              <a:t>bachelor</a:t>
            </a:r>
            <a:r>
              <a:rPr lang="fr-FR" dirty="0"/>
              <a:t>)</a:t>
            </a:r>
          </a:p>
          <a:p>
            <a:pPr algn="just"/>
            <a:r>
              <a:rPr lang="fr-FR" dirty="0"/>
              <a:t>En Ecoles Spécialisées : journalisme, infirmier (IFSI), comptabilité, secteur social, etc.</a:t>
            </a:r>
          </a:p>
          <a:p>
            <a:pPr algn="just"/>
            <a:r>
              <a:rPr lang="fr-FR" dirty="0"/>
              <a:t>En DUT : gestion (GEA, GACO), commerce (TC), carrières sociales, information et communication, etc.</a:t>
            </a:r>
          </a:p>
          <a:p>
            <a:pPr algn="just"/>
            <a:r>
              <a:rPr lang="fr-FR" dirty="0"/>
              <a:t>En BTS : commerce (CI, MUC), compta-gestion, notariat, banques, profession immobilière, etc.</a:t>
            </a:r>
          </a:p>
        </p:txBody>
      </p:sp>
    </p:spTree>
    <p:extLst>
      <p:ext uri="{BB962C8B-B14F-4D97-AF65-F5344CB8AC3E}">
        <p14:creationId xmlns:p14="http://schemas.microsoft.com/office/powerpoint/2010/main" val="5258684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79C5F0-1400-432D-BA5A-6DA4D905E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643466"/>
            <a:ext cx="9991064" cy="5563553"/>
          </a:xfrm>
        </p:spPr>
        <p:txBody>
          <a:bodyPr anchor="ctr">
            <a:noAutofit/>
          </a:bodyPr>
          <a:lstStyle/>
          <a:p>
            <a:pPr lvl="0"/>
            <a:r>
              <a:rPr lang="fr-FR" sz="2800" b="1" dirty="0"/>
              <a:t>Université - licence et master  : </a:t>
            </a:r>
            <a:endParaRPr lang="fr-FR" sz="2800" dirty="0"/>
          </a:p>
          <a:p>
            <a:pPr lvl="1"/>
            <a:r>
              <a:rPr lang="fr-FR" sz="2400" dirty="0"/>
              <a:t>Sciences humaines et sociales (sociologie, histoire, géographie, histoire de l'art, psychologie, science de l'éducation)</a:t>
            </a:r>
          </a:p>
          <a:p>
            <a:pPr lvl="1"/>
            <a:r>
              <a:rPr lang="fr-FR" sz="2400" dirty="0"/>
              <a:t>Langues </a:t>
            </a:r>
          </a:p>
          <a:p>
            <a:pPr lvl="1"/>
            <a:r>
              <a:rPr lang="fr-FR" sz="2400" dirty="0"/>
              <a:t>Sciences économiques</a:t>
            </a:r>
          </a:p>
          <a:p>
            <a:pPr lvl="1"/>
            <a:r>
              <a:rPr lang="fr-FR" sz="2400" dirty="0"/>
              <a:t>Administration  et de gestion</a:t>
            </a:r>
          </a:p>
          <a:p>
            <a:pPr lvl="1"/>
            <a:r>
              <a:rPr lang="fr-FR" sz="2400" dirty="0"/>
              <a:t>Droit </a:t>
            </a:r>
          </a:p>
          <a:p>
            <a:pPr lvl="0"/>
            <a:r>
              <a:rPr lang="fr-FR" sz="2800" b="1" dirty="0"/>
              <a:t>Classes préparatoires aux grandes écoles (CPGE) </a:t>
            </a:r>
            <a:endParaRPr lang="fr-FR" sz="2800" dirty="0"/>
          </a:p>
          <a:p>
            <a:pPr lvl="1"/>
            <a:r>
              <a:rPr lang="fr-FR" sz="2400" dirty="0"/>
              <a:t>CPGE Économique générale (EG)</a:t>
            </a:r>
          </a:p>
          <a:p>
            <a:pPr lvl="1"/>
            <a:r>
              <a:rPr lang="fr-FR" dirty="0"/>
              <a:t>CPGE Lettres (AL)</a:t>
            </a:r>
            <a:endParaRPr lang="fr-FR" sz="2400" dirty="0"/>
          </a:p>
          <a:p>
            <a:pPr lvl="1"/>
            <a:r>
              <a:rPr lang="fr-FR" sz="2400" dirty="0"/>
              <a:t>CPGE Lettres et sciences sociales (BL)</a:t>
            </a:r>
          </a:p>
          <a:p>
            <a:pPr lvl="1"/>
            <a:r>
              <a:rPr lang="fr-FR" dirty="0"/>
              <a:t>CPGE Droit (D1) et de Gestion (D2)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27875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79C5F0-1400-432D-BA5A-6DA4D905E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468" y="970471"/>
            <a:ext cx="9991064" cy="5130046"/>
          </a:xfrm>
        </p:spPr>
        <p:txBody>
          <a:bodyPr anchor="ctr">
            <a:noAutofit/>
          </a:bodyPr>
          <a:lstStyle/>
          <a:p>
            <a:pPr lvl="0"/>
            <a:r>
              <a:rPr lang="fr-FR" b="1" dirty="0"/>
              <a:t>Diplômes universitaire de technologie (DUT) </a:t>
            </a:r>
            <a:endParaRPr lang="fr-FR" dirty="0"/>
          </a:p>
          <a:p>
            <a:pPr lvl="1"/>
            <a:r>
              <a:rPr lang="fr-FR" dirty="0"/>
              <a:t>Carrières  sociales. </a:t>
            </a:r>
          </a:p>
          <a:p>
            <a:pPr lvl="1"/>
            <a:r>
              <a:rPr lang="fr-FR" dirty="0"/>
              <a:t>Carrières juridiques . </a:t>
            </a:r>
          </a:p>
          <a:p>
            <a:pPr lvl="1"/>
            <a:r>
              <a:rPr lang="fr-FR" dirty="0"/>
              <a:t>Gestion des entreprises et des administrations</a:t>
            </a:r>
          </a:p>
          <a:p>
            <a:pPr lvl="1"/>
            <a:r>
              <a:rPr lang="fr-FR" dirty="0"/>
              <a:t>Gestion logistique et transport.</a:t>
            </a:r>
          </a:p>
          <a:p>
            <a:pPr lvl="1"/>
            <a:r>
              <a:rPr lang="fr-FR" dirty="0"/>
              <a:t>Services et réseaux de communication. </a:t>
            </a:r>
          </a:p>
          <a:p>
            <a:pPr lvl="1"/>
            <a:r>
              <a:rPr lang="fr-FR" dirty="0"/>
              <a:t>Techniques de commercialisation.</a:t>
            </a:r>
          </a:p>
          <a:p>
            <a:pPr lvl="1"/>
            <a:r>
              <a:rPr lang="fr-FR" dirty="0"/>
              <a:t>Information et communication (journalisme, pub, métiers du livre…) </a:t>
            </a:r>
          </a:p>
          <a:p>
            <a:pPr lvl="1"/>
            <a:r>
              <a:rPr lang="fr-FR" dirty="0"/>
              <a:t>Communication, marketing, comptabilité, bureautique, commerce International... </a:t>
            </a:r>
          </a:p>
          <a:p>
            <a:pPr lvl="0"/>
            <a:r>
              <a:rPr lang="fr-FR" b="1" dirty="0"/>
              <a:t>Ecoles spécialisées</a:t>
            </a:r>
            <a:endParaRPr lang="fr-FR" dirty="0"/>
          </a:p>
          <a:p>
            <a:pPr lvl="1"/>
            <a:r>
              <a:rPr lang="fr-FR" dirty="0"/>
              <a:t>Institut d'études politiques (Science Po.) </a:t>
            </a:r>
          </a:p>
          <a:p>
            <a:pPr lvl="1"/>
            <a:r>
              <a:rPr lang="fr-FR" dirty="0"/>
              <a:t>Écoles de formation des éducateurs, assistants sociaux, d’infirmières…</a:t>
            </a:r>
          </a:p>
          <a:p>
            <a:pPr lvl="1"/>
            <a:r>
              <a:rPr lang="fr-FR" dirty="0"/>
              <a:t>Écoles de commerce. </a:t>
            </a:r>
          </a:p>
          <a:p>
            <a:pPr lvl="0"/>
            <a:r>
              <a:rPr lang="fr-FR" b="1" dirty="0"/>
              <a:t>Autres formations possibles</a:t>
            </a:r>
            <a:endParaRPr lang="fr-FR" dirty="0"/>
          </a:p>
          <a:p>
            <a:pPr lvl="1"/>
            <a:r>
              <a:rPr lang="fr-FR" dirty="0"/>
              <a:t> Brevet de technicien supérieur (BTS) </a:t>
            </a:r>
          </a:p>
        </p:txBody>
      </p:sp>
    </p:spTree>
    <p:extLst>
      <p:ext uri="{BB962C8B-B14F-4D97-AF65-F5344CB8AC3E}">
        <p14:creationId xmlns:p14="http://schemas.microsoft.com/office/powerpoint/2010/main" val="5099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D5C0B0-D0D4-3945-9BCB-80F84CF4C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B. Des combinaisons variées avec les autres spécialités</a:t>
            </a:r>
          </a:p>
        </p:txBody>
      </p:sp>
    </p:spTree>
    <p:extLst>
      <p:ext uri="{BB962C8B-B14F-4D97-AF65-F5344CB8AC3E}">
        <p14:creationId xmlns:p14="http://schemas.microsoft.com/office/powerpoint/2010/main" val="24743923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oupe"/>
          <p:cNvGrpSpPr/>
          <p:nvPr/>
        </p:nvGrpSpPr>
        <p:grpSpPr>
          <a:xfrm>
            <a:off x="6089327" y="3370844"/>
            <a:ext cx="1787640" cy="2660271"/>
            <a:chOff x="-1" y="-1"/>
            <a:chExt cx="2542420" cy="3783496"/>
          </a:xfrm>
        </p:grpSpPr>
        <p:sp>
          <p:nvSpPr>
            <p:cNvPr id="119" name="Ligne"/>
            <p:cNvSpPr/>
            <p:nvPr/>
          </p:nvSpPr>
          <p:spPr>
            <a:xfrm flipH="1" flipV="1">
              <a:off x="-1" y="-1"/>
              <a:ext cx="1691996" cy="2828627"/>
            </a:xfrm>
            <a:prstGeom prst="line">
              <a:avLst/>
            </a:prstGeom>
            <a:noFill/>
            <a:ln w="63500" cap="flat">
              <a:solidFill>
                <a:srgbClr val="E5E5E5"/>
              </a:solidFill>
              <a:prstDash val="solid"/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grpSp>
          <p:nvGrpSpPr>
            <p:cNvPr id="124" name="Groupe"/>
            <p:cNvGrpSpPr/>
            <p:nvPr/>
          </p:nvGrpSpPr>
          <p:grpSpPr>
            <a:xfrm>
              <a:off x="840787" y="2081863"/>
              <a:ext cx="1701632" cy="1701632"/>
              <a:chOff x="0" y="0"/>
              <a:chExt cx="1701631" cy="1701631"/>
            </a:xfrm>
          </p:grpSpPr>
          <p:sp>
            <p:nvSpPr>
              <p:cNvPr id="120" name="Cercle"/>
              <p:cNvSpPr/>
              <p:nvPr/>
            </p:nvSpPr>
            <p:spPr>
              <a:xfrm>
                <a:off x="0" y="0"/>
                <a:ext cx="1701631" cy="1701631"/>
              </a:xfrm>
              <a:prstGeom prst="ellipse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b="0" cap="all">
                    <a:solidFill>
                      <a:srgbClr val="FFFFFF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 sz="1266"/>
              </a:p>
            </p:txBody>
          </p:sp>
          <p:sp>
            <p:nvSpPr>
              <p:cNvPr id="121" name="LLCE"/>
              <p:cNvSpPr txBox="1"/>
              <p:nvPr/>
            </p:nvSpPr>
            <p:spPr>
              <a:xfrm>
                <a:off x="698414" y="346861"/>
                <a:ext cx="262181" cy="4181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35719" tIns="35719" rIns="35719" bIns="35719" numCol="1" anchor="ctr">
                <a:spAutoFit/>
              </a:bodyPr>
              <a:lstStyle>
                <a:lvl1pPr defTabSz="457200">
                  <a:lnSpc>
                    <a:spcPct val="80000"/>
                  </a:lnSpc>
                  <a:defRPr sz="2500" b="0">
                    <a:solidFill>
                      <a:srgbClr val="FFFFFF"/>
                    </a:solidFill>
                  </a:defRPr>
                </a:lvl1pPr>
              </a:lstStyle>
              <a:p>
                <a:r>
                  <a:rPr sz="1758"/>
                  <a:t>+</a:t>
                </a:r>
              </a:p>
            </p:txBody>
          </p:sp>
          <p:sp>
            <p:nvSpPr>
              <p:cNvPr id="122" name="Maths"/>
              <p:cNvSpPr txBox="1"/>
              <p:nvPr/>
            </p:nvSpPr>
            <p:spPr>
              <a:xfrm>
                <a:off x="352499" y="104156"/>
                <a:ext cx="927160" cy="4181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35719" tIns="35719" rIns="35719" bIns="35719" numCol="1" anchor="ctr">
                <a:spAutoFit/>
              </a:bodyPr>
              <a:lstStyle>
                <a:lvl1pPr defTabSz="457200">
                  <a:lnSpc>
                    <a:spcPct val="80000"/>
                  </a:lnSpc>
                  <a:defRPr sz="2500" b="0">
                    <a:solidFill>
                      <a:srgbClr val="FFFFFF"/>
                    </a:solidFill>
                  </a:defRPr>
                </a:lvl1pPr>
              </a:lstStyle>
              <a:p>
                <a:r>
                  <a:rPr sz="1758"/>
                  <a:t>Maths</a:t>
                </a:r>
              </a:p>
            </p:txBody>
          </p:sp>
          <p:sp>
            <p:nvSpPr>
              <p:cNvPr id="123" name="HG…"/>
              <p:cNvSpPr txBox="1"/>
              <p:nvPr/>
            </p:nvSpPr>
            <p:spPr>
              <a:xfrm>
                <a:off x="71936" y="665234"/>
                <a:ext cx="1388413" cy="8101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35719" tIns="35719" rIns="35719" bIns="35719" numCol="1" anchor="ctr">
                <a:spAutoFit/>
              </a:bodyPr>
              <a:lstStyle/>
              <a:p>
                <a:pPr algn="ctr" defTabSz="321457">
                  <a:lnSpc>
                    <a:spcPct val="80000"/>
                  </a:lnSpc>
                  <a:defRPr sz="1900" b="0">
                    <a:solidFill>
                      <a:srgbClr val="FFFFFF"/>
                    </a:solidFill>
                  </a:defRPr>
                </a:pPr>
                <a:r>
                  <a:rPr sz="1336" dirty="0"/>
                  <a:t>HG</a:t>
                </a:r>
              </a:p>
              <a:p>
                <a:pPr algn="ctr" defTabSz="321457">
                  <a:lnSpc>
                    <a:spcPct val="80000"/>
                  </a:lnSpc>
                  <a:defRPr sz="1900" b="0">
                    <a:solidFill>
                      <a:srgbClr val="FFFFFF"/>
                    </a:solidFill>
                  </a:defRPr>
                </a:pPr>
                <a:r>
                  <a:rPr sz="1336" dirty="0" err="1"/>
                  <a:t>Géopolitique</a:t>
                </a:r>
                <a:endParaRPr sz="1336" dirty="0"/>
              </a:p>
              <a:p>
                <a:pPr algn="ctr" defTabSz="321457">
                  <a:lnSpc>
                    <a:spcPct val="80000"/>
                  </a:lnSpc>
                  <a:defRPr sz="1900" b="0">
                    <a:solidFill>
                      <a:srgbClr val="FFFFFF"/>
                    </a:solidFill>
                  </a:defRPr>
                </a:pPr>
                <a:r>
                  <a:rPr sz="1336" dirty="0"/>
                  <a:t>Sciences Po</a:t>
                </a:r>
              </a:p>
            </p:txBody>
          </p:sp>
        </p:grpSp>
      </p:grpSp>
      <p:grpSp>
        <p:nvGrpSpPr>
          <p:cNvPr id="134" name="Groupe"/>
          <p:cNvGrpSpPr/>
          <p:nvPr/>
        </p:nvGrpSpPr>
        <p:grpSpPr>
          <a:xfrm>
            <a:off x="1602185" y="2526410"/>
            <a:ext cx="4006363" cy="4336023"/>
            <a:chOff x="0" y="32625"/>
            <a:chExt cx="5697936" cy="6166786"/>
          </a:xfrm>
        </p:grpSpPr>
        <p:sp>
          <p:nvSpPr>
            <p:cNvPr id="126" name="Ligne"/>
            <p:cNvSpPr/>
            <p:nvPr/>
          </p:nvSpPr>
          <p:spPr>
            <a:xfrm>
              <a:off x="1395620" y="713276"/>
              <a:ext cx="2364762" cy="1894179"/>
            </a:xfrm>
            <a:prstGeom prst="line">
              <a:avLst/>
            </a:prstGeom>
            <a:noFill/>
            <a:ln w="25400" cap="flat">
              <a:solidFill>
                <a:srgbClr val="DE6A1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27" name="Ligne"/>
            <p:cNvSpPr/>
            <p:nvPr/>
          </p:nvSpPr>
          <p:spPr>
            <a:xfrm flipH="1">
              <a:off x="3718679" y="2594257"/>
              <a:ext cx="1" cy="2194189"/>
            </a:xfrm>
            <a:prstGeom prst="line">
              <a:avLst/>
            </a:prstGeom>
            <a:noFill/>
            <a:ln w="25400" cap="flat">
              <a:solidFill>
                <a:srgbClr val="DE6A1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28" name="Ligne"/>
            <p:cNvSpPr/>
            <p:nvPr/>
          </p:nvSpPr>
          <p:spPr>
            <a:xfrm flipH="1">
              <a:off x="1694143" y="2591489"/>
              <a:ext cx="1965438" cy="1042079"/>
            </a:xfrm>
            <a:prstGeom prst="line">
              <a:avLst/>
            </a:prstGeom>
            <a:noFill/>
            <a:ln w="25400" cap="flat">
              <a:solidFill>
                <a:srgbClr val="DE6A1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grpSp>
          <p:nvGrpSpPr>
            <p:cNvPr id="133" name="Groupe"/>
            <p:cNvGrpSpPr/>
            <p:nvPr/>
          </p:nvGrpSpPr>
          <p:grpSpPr>
            <a:xfrm>
              <a:off x="0" y="32625"/>
              <a:ext cx="5697936" cy="6166786"/>
              <a:chOff x="0" y="32625"/>
              <a:chExt cx="5697935" cy="6166785"/>
            </a:xfrm>
          </p:grpSpPr>
          <p:sp>
            <p:nvSpPr>
              <p:cNvPr id="129" name="LICENCES…"/>
              <p:cNvSpPr txBox="1"/>
              <p:nvPr/>
            </p:nvSpPr>
            <p:spPr>
              <a:xfrm>
                <a:off x="84564" y="2436474"/>
                <a:ext cx="2187472" cy="334769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35719" tIns="35719" rIns="35719" bIns="35719" numCol="1" anchor="ctr">
                <a:spAutoFit/>
              </a:bodyPr>
              <a:lstStyle/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 u="sng">
                    <a:solidFill>
                      <a:srgbClr val="EA8F34"/>
                    </a:solidFill>
                  </a:defRPr>
                </a:pPr>
                <a:r>
                  <a:rPr sz="1195"/>
                  <a:t>LICENCES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rPr sz="1195"/>
                  <a:t>- Droit Sciences Po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rPr sz="1195"/>
                  <a:t>- Sociologie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rPr sz="1195"/>
                  <a:t>- Sciences de l’Homme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rPr sz="1195"/>
                  <a:t>- Sciences Sociales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rPr sz="1195"/>
                  <a:t>- Histoire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rPr sz="1195"/>
                  <a:t>- Géographie – aménagement du territoire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rPr sz="1195"/>
                  <a:t>- Sciences de l’éducation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rPr sz="1195"/>
                  <a:t>- Communication</a:t>
                </a:r>
              </a:p>
            </p:txBody>
          </p:sp>
          <p:sp>
            <p:nvSpPr>
              <p:cNvPr id="130" name="ECOLES…"/>
              <p:cNvSpPr txBox="1"/>
              <p:nvPr/>
            </p:nvSpPr>
            <p:spPr>
              <a:xfrm>
                <a:off x="0" y="32625"/>
                <a:ext cx="1701631" cy="16365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35719" tIns="35719" rIns="35719" bIns="35719" numCol="1" anchor="ctr">
                <a:spAutoFit/>
              </a:bodyPr>
              <a:lstStyle/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 u="sng">
                    <a:solidFill>
                      <a:srgbClr val="EA8F34"/>
                    </a:solidFill>
                  </a:defRPr>
                </a:pPr>
                <a:r>
                  <a:rPr sz="1195"/>
                  <a:t>ECOLES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rPr sz="1195"/>
                  <a:t>- IEP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rPr sz="1195"/>
                  <a:t>- Ecoles de journalisme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rPr sz="1195"/>
                  <a:t>- Formations du social</a:t>
                </a:r>
              </a:p>
            </p:txBody>
          </p:sp>
          <p:sp>
            <p:nvSpPr>
              <p:cNvPr id="131" name="CPGE…"/>
              <p:cNvSpPr txBox="1"/>
              <p:nvPr/>
            </p:nvSpPr>
            <p:spPr>
              <a:xfrm>
                <a:off x="2803540" y="4673359"/>
                <a:ext cx="2894395" cy="61737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35719" tIns="35719" rIns="35719" bIns="35719" numCol="1" anchor="ctr">
                <a:spAutoFit/>
              </a:bodyPr>
              <a:lstStyle/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 u="sng">
                    <a:solidFill>
                      <a:srgbClr val="EA8F34"/>
                    </a:solidFill>
                  </a:defRPr>
                </a:pPr>
                <a:r>
                  <a:rPr sz="1195"/>
                  <a:t>CPGE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rPr sz="1195"/>
                  <a:t>- D1</a:t>
                </a:r>
              </a:p>
            </p:txBody>
          </p:sp>
          <p:sp>
            <p:nvSpPr>
              <p:cNvPr id="132" name="DUT…"/>
              <p:cNvSpPr txBox="1"/>
              <p:nvPr/>
            </p:nvSpPr>
            <p:spPr>
              <a:xfrm>
                <a:off x="2803540" y="5281642"/>
                <a:ext cx="2894395" cy="91776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35719" tIns="35719" rIns="35719" bIns="35719" numCol="1" anchor="ctr">
                <a:spAutoFit/>
              </a:bodyPr>
              <a:lstStyle/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 u="sng">
                    <a:solidFill>
                      <a:srgbClr val="EA8F34"/>
                    </a:solidFill>
                  </a:defRPr>
                </a:pPr>
                <a:r>
                  <a:rPr sz="1195"/>
                  <a:t>DUT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rPr sz="1195"/>
                  <a:t>- Carrières sociales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rPr sz="1195"/>
                  <a:t>- Info-com -journalisme</a:t>
                </a:r>
              </a:p>
            </p:txBody>
          </p:sp>
        </p:grpSp>
      </p:grpSp>
      <p:sp>
        <p:nvSpPr>
          <p:cNvPr id="135" name="Ligne"/>
          <p:cNvSpPr/>
          <p:nvPr/>
        </p:nvSpPr>
        <p:spPr>
          <a:xfrm flipH="1">
            <a:off x="5572641" y="2465516"/>
            <a:ext cx="2223058" cy="1272488"/>
          </a:xfrm>
          <a:prstGeom prst="line">
            <a:avLst/>
          </a:prstGeom>
          <a:ln w="25400">
            <a:solidFill>
              <a:srgbClr val="599553"/>
            </a:solidFill>
          </a:ln>
        </p:spPr>
        <p:txBody>
          <a:bodyPr lIns="32145" tIns="32145" rIns="32145" bIns="32145"/>
          <a:lstStyle/>
          <a:p>
            <a:pPr defTabSz="321457">
              <a:lnSpc>
                <a:spcPct val="80000"/>
              </a:lnSpc>
              <a:spcBef>
                <a:spcPts val="3867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3516"/>
          </a:p>
        </p:txBody>
      </p:sp>
      <p:sp>
        <p:nvSpPr>
          <p:cNvPr id="136" name="Ligne"/>
          <p:cNvSpPr/>
          <p:nvPr/>
        </p:nvSpPr>
        <p:spPr>
          <a:xfrm flipH="1">
            <a:off x="4440291" y="3440921"/>
            <a:ext cx="1585589" cy="787444"/>
          </a:xfrm>
          <a:prstGeom prst="line">
            <a:avLst/>
          </a:prstGeom>
          <a:ln w="25400">
            <a:solidFill>
              <a:srgbClr val="DE6A10"/>
            </a:solidFill>
          </a:ln>
        </p:spPr>
        <p:txBody>
          <a:bodyPr lIns="32145" tIns="32145" rIns="32145" bIns="32145"/>
          <a:lstStyle/>
          <a:p>
            <a:pPr defTabSz="321457">
              <a:lnSpc>
                <a:spcPct val="80000"/>
              </a:lnSpc>
              <a:spcBef>
                <a:spcPts val="3867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3516"/>
          </a:p>
        </p:txBody>
      </p:sp>
      <p:sp>
        <p:nvSpPr>
          <p:cNvPr id="137" name="Groupe"/>
          <p:cNvSpPr/>
          <p:nvPr/>
        </p:nvSpPr>
        <p:spPr>
          <a:xfrm>
            <a:off x="5159173" y="2492173"/>
            <a:ext cx="1873654" cy="1873654"/>
          </a:xfrm>
          <a:prstGeom prst="ellipse">
            <a:avLst/>
          </a:prstGeom>
          <a:solidFill>
            <a:srgbClr val="2E578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algn="ctr">
              <a:defRPr sz="2100" b="0" cap="all">
                <a:solidFill>
                  <a:srgbClr val="FFFFFF"/>
                </a:solidFill>
              </a:defRPr>
            </a:pPr>
            <a:r>
              <a:rPr sz="1477" dirty="0"/>
              <a:t>SES</a:t>
            </a:r>
          </a:p>
          <a:p>
            <a:pPr algn="ctr">
              <a:defRPr sz="2100" b="0" cap="all">
                <a:solidFill>
                  <a:srgbClr val="FFFFFF"/>
                </a:solidFill>
              </a:defRPr>
            </a:pPr>
            <a:r>
              <a:rPr sz="1477" dirty="0"/>
              <a:t>+</a:t>
            </a:r>
          </a:p>
          <a:p>
            <a:pPr algn="ctr">
              <a:defRPr sz="2100" b="0" cap="all">
                <a:solidFill>
                  <a:srgbClr val="FFFFFF"/>
                </a:solidFill>
              </a:defRPr>
            </a:pPr>
            <a:r>
              <a:rPr sz="1477" dirty="0" err="1"/>
              <a:t>Maths</a:t>
            </a:r>
            <a:endParaRPr sz="1477" dirty="0"/>
          </a:p>
          <a:p>
            <a:pPr algn="ctr">
              <a:defRPr sz="2100" b="0" cap="all">
                <a:solidFill>
                  <a:srgbClr val="FFFFFF"/>
                </a:solidFill>
              </a:defRPr>
            </a:pPr>
            <a:r>
              <a:rPr sz="1477" dirty="0"/>
              <a:t>+</a:t>
            </a:r>
          </a:p>
          <a:p>
            <a:pPr algn="ctr">
              <a:defRPr sz="2100" b="0" cap="all">
                <a:solidFill>
                  <a:srgbClr val="FFFFFF"/>
                </a:solidFill>
              </a:defRPr>
            </a:pPr>
            <a:r>
              <a:rPr sz="1477" dirty="0" err="1"/>
              <a:t>Histoire</a:t>
            </a:r>
            <a:r>
              <a:rPr sz="1477" dirty="0"/>
              <a:t> </a:t>
            </a:r>
            <a:r>
              <a:rPr sz="1477" dirty="0" err="1"/>
              <a:t>Géo</a:t>
            </a:r>
            <a:endParaRPr sz="1477" dirty="0"/>
          </a:p>
          <a:p>
            <a:pPr algn="ctr">
              <a:defRPr sz="2100" b="0" cap="all">
                <a:solidFill>
                  <a:srgbClr val="FFFFFF"/>
                </a:solidFill>
              </a:defRPr>
            </a:pPr>
            <a:r>
              <a:rPr sz="1477" dirty="0" err="1"/>
              <a:t>GéopOlitique</a:t>
            </a:r>
            <a:endParaRPr sz="1477" dirty="0"/>
          </a:p>
          <a:p>
            <a:pPr algn="ctr">
              <a:defRPr sz="2100" b="0" cap="all">
                <a:solidFill>
                  <a:srgbClr val="FFFFFF"/>
                </a:solidFill>
              </a:defRPr>
            </a:pPr>
            <a:r>
              <a:rPr sz="1477" dirty="0" err="1"/>
              <a:t>SCienCes</a:t>
            </a:r>
            <a:r>
              <a:rPr sz="1477" dirty="0"/>
              <a:t> PO</a:t>
            </a:r>
          </a:p>
        </p:txBody>
      </p:sp>
      <p:sp>
        <p:nvSpPr>
          <p:cNvPr id="138" name="Cercle"/>
          <p:cNvSpPr/>
          <p:nvPr/>
        </p:nvSpPr>
        <p:spPr>
          <a:xfrm>
            <a:off x="7532083" y="1680178"/>
            <a:ext cx="1196459" cy="1196459"/>
          </a:xfrm>
          <a:prstGeom prst="ellipse">
            <a:avLst/>
          </a:prstGeom>
          <a:solidFill>
            <a:srgbClr val="59955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cap="all">
                <a:solidFill>
                  <a:srgbClr val="FFFFF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1266"/>
          </a:p>
        </p:txBody>
      </p:sp>
      <p:sp>
        <p:nvSpPr>
          <p:cNvPr id="139" name="Maths"/>
          <p:cNvSpPr txBox="1"/>
          <p:nvPr/>
        </p:nvSpPr>
        <p:spPr>
          <a:xfrm>
            <a:off x="7779934" y="2358967"/>
            <a:ext cx="651910" cy="29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rPr sz="1758"/>
              <a:t>Maths</a:t>
            </a:r>
          </a:p>
        </p:txBody>
      </p:sp>
      <p:sp>
        <p:nvSpPr>
          <p:cNvPr id="140" name="SVT"/>
          <p:cNvSpPr txBox="1"/>
          <p:nvPr/>
        </p:nvSpPr>
        <p:spPr>
          <a:xfrm>
            <a:off x="5898306" y="1640406"/>
            <a:ext cx="330668" cy="240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rPr sz="1336"/>
              <a:t>SVT</a:t>
            </a:r>
          </a:p>
        </p:txBody>
      </p:sp>
      <p:sp>
        <p:nvSpPr>
          <p:cNvPr id="141" name="Humanités LP"/>
          <p:cNvSpPr txBox="1"/>
          <p:nvPr/>
        </p:nvSpPr>
        <p:spPr>
          <a:xfrm>
            <a:off x="5521058" y="4978597"/>
            <a:ext cx="1024063" cy="240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rPr sz="1336"/>
              <a:t>Humanités LP</a:t>
            </a:r>
          </a:p>
        </p:txBody>
      </p:sp>
      <p:sp>
        <p:nvSpPr>
          <p:cNvPr id="142" name="Arts"/>
          <p:cNvSpPr txBox="1"/>
          <p:nvPr/>
        </p:nvSpPr>
        <p:spPr>
          <a:xfrm>
            <a:off x="4398443" y="2354015"/>
            <a:ext cx="355868" cy="240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rPr sz="1336"/>
              <a:t>Arts</a:t>
            </a:r>
          </a:p>
        </p:txBody>
      </p:sp>
      <p:grpSp>
        <p:nvGrpSpPr>
          <p:cNvPr id="149" name="Groupe"/>
          <p:cNvGrpSpPr/>
          <p:nvPr/>
        </p:nvGrpSpPr>
        <p:grpSpPr>
          <a:xfrm>
            <a:off x="8175361" y="88367"/>
            <a:ext cx="3048629" cy="3685088"/>
            <a:chOff x="41684" y="302002"/>
            <a:chExt cx="4335826" cy="5241013"/>
          </a:xfrm>
        </p:grpSpPr>
        <p:sp>
          <p:nvSpPr>
            <p:cNvPr id="143" name="Ligne"/>
            <p:cNvSpPr/>
            <p:nvPr/>
          </p:nvSpPr>
          <p:spPr>
            <a:xfrm>
              <a:off x="744472" y="3707909"/>
              <a:ext cx="686447" cy="192374"/>
            </a:xfrm>
            <a:prstGeom prst="line">
              <a:avLst/>
            </a:prstGeom>
            <a:noFill/>
            <a:ln w="25400" cap="flat">
              <a:solidFill>
                <a:srgbClr val="5995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44" name="Ligne"/>
            <p:cNvSpPr/>
            <p:nvPr/>
          </p:nvSpPr>
          <p:spPr>
            <a:xfrm flipV="1">
              <a:off x="41684" y="1701351"/>
              <a:ext cx="208671" cy="836923"/>
            </a:xfrm>
            <a:prstGeom prst="line">
              <a:avLst/>
            </a:prstGeom>
            <a:noFill/>
            <a:ln w="25400" cap="flat">
              <a:solidFill>
                <a:srgbClr val="5995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45" name="Ligne"/>
            <p:cNvSpPr/>
            <p:nvPr/>
          </p:nvSpPr>
          <p:spPr>
            <a:xfrm flipH="1">
              <a:off x="672134" y="2424647"/>
              <a:ext cx="971740" cy="530773"/>
            </a:xfrm>
            <a:prstGeom prst="line">
              <a:avLst/>
            </a:prstGeom>
            <a:noFill/>
            <a:ln w="25400" cap="flat">
              <a:solidFill>
                <a:srgbClr val="5995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46" name="LICENCES…"/>
            <p:cNvSpPr txBox="1"/>
            <p:nvPr/>
          </p:nvSpPr>
          <p:spPr>
            <a:xfrm>
              <a:off x="1686318" y="313374"/>
              <a:ext cx="2015712" cy="32296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 u="sng">
                  <a:solidFill>
                    <a:srgbClr val="599553"/>
                  </a:solidFill>
                </a:defRPr>
              </a:pPr>
              <a:r>
                <a:rPr sz="1195"/>
                <a:t>LICENCES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Economie – gestion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MSH / AES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700">
                  <a:solidFill>
                    <a:srgbClr val="599553"/>
                  </a:solidFill>
                </a:defRPr>
              </a:pPr>
              <a:r>
                <a:rPr sz="1195"/>
                <a:t>TQM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700">
                  <a:solidFill>
                    <a:srgbClr val="599553"/>
                  </a:solidFill>
                </a:defRPr>
              </a:pPr>
              <a:r>
                <a:rPr sz="1195"/>
                <a:t> Psychologie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MIASH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DCG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Administration publique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Droit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LEA</a:t>
              </a:r>
            </a:p>
          </p:txBody>
        </p:sp>
        <p:sp>
          <p:nvSpPr>
            <p:cNvPr id="147" name="CPGE…"/>
            <p:cNvSpPr txBox="1"/>
            <p:nvPr/>
          </p:nvSpPr>
          <p:spPr>
            <a:xfrm>
              <a:off x="247945" y="302002"/>
              <a:ext cx="1091456" cy="18189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 u="sng">
                  <a:solidFill>
                    <a:srgbClr val="599553"/>
                  </a:solidFill>
                </a:defRPr>
              </a:pPr>
              <a:r>
                <a:rPr sz="1195"/>
                <a:t>CPGE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B/L (LSS)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ECE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D2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DCG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D1</a:t>
              </a:r>
            </a:p>
          </p:txBody>
        </p:sp>
        <p:sp>
          <p:nvSpPr>
            <p:cNvPr id="148" name="DUT…"/>
            <p:cNvSpPr txBox="1"/>
            <p:nvPr/>
          </p:nvSpPr>
          <p:spPr>
            <a:xfrm>
              <a:off x="1483114" y="3815270"/>
              <a:ext cx="2894396" cy="1727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 u="sng">
                  <a:solidFill>
                    <a:srgbClr val="599553"/>
                  </a:solidFill>
                </a:defRPr>
              </a:pPr>
              <a:r>
                <a:rPr sz="1195"/>
                <a:t>DUT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GEA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GACO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Techniques de commercialisation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Carrières sociales</a:t>
              </a:r>
            </a:p>
          </p:txBody>
        </p:sp>
      </p:grpSp>
      <p:sp>
        <p:nvSpPr>
          <p:cNvPr id="150" name="LLCE"/>
          <p:cNvSpPr txBox="1"/>
          <p:nvPr/>
        </p:nvSpPr>
        <p:spPr>
          <a:xfrm>
            <a:off x="7860115" y="1908238"/>
            <a:ext cx="398443" cy="302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600" b="0">
                <a:solidFill>
                  <a:srgbClr val="FFFFFF"/>
                </a:solidFill>
              </a:defRPr>
            </a:lvl1pPr>
          </a:lstStyle>
          <a:p>
            <a:r>
              <a:rPr sz="1828"/>
              <a:t>SES</a:t>
            </a:r>
          </a:p>
        </p:txBody>
      </p:sp>
      <p:sp>
        <p:nvSpPr>
          <p:cNvPr id="151" name="LLCE"/>
          <p:cNvSpPr txBox="1"/>
          <p:nvPr/>
        </p:nvSpPr>
        <p:spPr>
          <a:xfrm>
            <a:off x="8014518" y="2108624"/>
            <a:ext cx="184346" cy="29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rPr sz="1758"/>
              <a:t>+</a:t>
            </a:r>
          </a:p>
        </p:txBody>
      </p:sp>
      <p:sp>
        <p:nvSpPr>
          <p:cNvPr id="152" name="Etudes supérieures envisagées"/>
          <p:cNvSpPr txBox="1"/>
          <p:nvPr/>
        </p:nvSpPr>
        <p:spPr>
          <a:xfrm>
            <a:off x="4709397" y="30074"/>
            <a:ext cx="2417458" cy="258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477"/>
              <a:t>Etudes supérieures envisagées</a:t>
            </a:r>
          </a:p>
        </p:txBody>
      </p:sp>
      <p:sp>
        <p:nvSpPr>
          <p:cNvPr id="153" name="Cercle"/>
          <p:cNvSpPr/>
          <p:nvPr/>
        </p:nvSpPr>
        <p:spPr>
          <a:xfrm>
            <a:off x="2996828" y="328426"/>
            <a:ext cx="6198344" cy="6201149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321457">
              <a:lnSpc>
                <a:spcPct val="80000"/>
              </a:lnSpc>
              <a:spcBef>
                <a:spcPts val="3867"/>
              </a:spcBef>
              <a:defRPr sz="17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1195"/>
          </a:p>
        </p:txBody>
      </p:sp>
      <p:sp>
        <p:nvSpPr>
          <p:cNvPr id="154" name="Cercle"/>
          <p:cNvSpPr/>
          <p:nvPr/>
        </p:nvSpPr>
        <p:spPr>
          <a:xfrm>
            <a:off x="4591140" y="1923459"/>
            <a:ext cx="3009720" cy="3011082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321457">
              <a:lnSpc>
                <a:spcPct val="80000"/>
              </a:lnSpc>
              <a:spcBef>
                <a:spcPts val="3867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3516"/>
          </a:p>
        </p:txBody>
      </p:sp>
      <p:sp>
        <p:nvSpPr>
          <p:cNvPr id="155" name="2 spécialités de Terminale"/>
          <p:cNvSpPr txBox="1"/>
          <p:nvPr/>
        </p:nvSpPr>
        <p:spPr>
          <a:xfrm>
            <a:off x="4912673" y="1187588"/>
            <a:ext cx="2093843" cy="258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477"/>
              <a:t>2 spécialités de Terminale </a:t>
            </a:r>
          </a:p>
        </p:txBody>
      </p:sp>
      <p:sp>
        <p:nvSpPr>
          <p:cNvPr id="156" name="3 spécialités de 1ère"/>
          <p:cNvSpPr txBox="1"/>
          <p:nvPr/>
        </p:nvSpPr>
        <p:spPr>
          <a:xfrm>
            <a:off x="5159173" y="2172285"/>
            <a:ext cx="1683411" cy="258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477"/>
              <a:t>3 spécialités de 1ère </a:t>
            </a:r>
          </a:p>
        </p:txBody>
      </p:sp>
      <p:sp>
        <p:nvSpPr>
          <p:cNvPr id="157" name="Cercle"/>
          <p:cNvSpPr/>
          <p:nvPr/>
        </p:nvSpPr>
        <p:spPr>
          <a:xfrm>
            <a:off x="3575521" y="3720872"/>
            <a:ext cx="1208007" cy="1208009"/>
          </a:xfrm>
          <a:prstGeom prst="ellipse">
            <a:avLst/>
          </a:prstGeom>
          <a:solidFill>
            <a:srgbClr val="EA8F34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321457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pPr>
            <a:endParaRPr sz="1336"/>
          </a:p>
        </p:txBody>
      </p:sp>
      <p:sp>
        <p:nvSpPr>
          <p:cNvPr id="158" name="HG…"/>
          <p:cNvSpPr txBox="1"/>
          <p:nvPr/>
        </p:nvSpPr>
        <p:spPr>
          <a:xfrm>
            <a:off x="3599094" y="4107220"/>
            <a:ext cx="1024319" cy="5956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ctr" defTabSz="321457">
              <a:lnSpc>
                <a:spcPct val="80000"/>
              </a:lnSpc>
              <a:defRPr sz="2000" b="0">
                <a:solidFill>
                  <a:srgbClr val="FFFFFF"/>
                </a:solidFill>
              </a:defRPr>
            </a:pPr>
            <a:r>
              <a:rPr sz="1406" dirty="0"/>
              <a:t>HG</a:t>
            </a:r>
          </a:p>
          <a:p>
            <a:pPr algn="ctr" defTabSz="321457">
              <a:lnSpc>
                <a:spcPct val="80000"/>
              </a:lnSpc>
              <a:defRPr sz="2000" b="0">
                <a:solidFill>
                  <a:srgbClr val="FFFFFF"/>
                </a:solidFill>
              </a:defRPr>
            </a:pPr>
            <a:r>
              <a:rPr sz="1406" dirty="0" err="1"/>
              <a:t>Géopolitique</a:t>
            </a:r>
            <a:endParaRPr sz="1406" dirty="0"/>
          </a:p>
          <a:p>
            <a:pPr algn="ctr" defTabSz="321457">
              <a:lnSpc>
                <a:spcPct val="80000"/>
              </a:lnSpc>
              <a:defRPr sz="2000" b="0">
                <a:solidFill>
                  <a:srgbClr val="FFFFFF"/>
                </a:solidFill>
              </a:defRPr>
            </a:pPr>
            <a:r>
              <a:rPr sz="1406" dirty="0"/>
              <a:t>Sciences Po</a:t>
            </a:r>
          </a:p>
        </p:txBody>
      </p:sp>
      <p:sp>
        <p:nvSpPr>
          <p:cNvPr id="159" name="LLCE"/>
          <p:cNvSpPr txBox="1"/>
          <p:nvPr/>
        </p:nvSpPr>
        <p:spPr>
          <a:xfrm>
            <a:off x="3953551" y="3747579"/>
            <a:ext cx="325282" cy="249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000" b="0">
                <a:solidFill>
                  <a:srgbClr val="FFFFFF"/>
                </a:solidFill>
              </a:defRPr>
            </a:lvl1pPr>
          </a:lstStyle>
          <a:p>
            <a:r>
              <a:rPr sz="1406"/>
              <a:t>SES</a:t>
            </a:r>
          </a:p>
        </p:txBody>
      </p:sp>
      <p:sp>
        <p:nvSpPr>
          <p:cNvPr id="160" name="LLCE"/>
          <p:cNvSpPr txBox="1"/>
          <p:nvPr/>
        </p:nvSpPr>
        <p:spPr>
          <a:xfrm>
            <a:off x="4056867" y="3873698"/>
            <a:ext cx="184346" cy="29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rPr sz="1758"/>
              <a:t>+</a:t>
            </a:r>
          </a:p>
        </p:txBody>
      </p:sp>
      <p:sp>
        <p:nvSpPr>
          <p:cNvPr id="161" name="Réalisé par le…"/>
          <p:cNvSpPr txBox="1"/>
          <p:nvPr/>
        </p:nvSpPr>
        <p:spPr>
          <a:xfrm>
            <a:off x="7409155" y="6211565"/>
            <a:ext cx="2755563" cy="623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defTabSz="321457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195"/>
              <a:t>Réalisé par le </a:t>
            </a:r>
          </a:p>
          <a:p>
            <a:pPr defTabSz="321457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195"/>
              <a:t>Groupe de Ressources Disciplinaires de SES</a:t>
            </a:r>
          </a:p>
          <a:p>
            <a:pPr defTabSz="321457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195"/>
              <a:t>de l’Académie de Lyon</a:t>
            </a:r>
          </a:p>
        </p:txBody>
      </p:sp>
    </p:spTree>
    <p:extLst>
      <p:ext uri="{BB962C8B-B14F-4D97-AF65-F5344CB8AC3E}">
        <p14:creationId xmlns:p14="http://schemas.microsoft.com/office/powerpoint/2010/main" val="3896757673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 advAuto="0"/>
      <p:bldP spid="134" grpId="0" animBg="1" advAuto="0"/>
      <p:bldP spid="135" grpId="0" animBg="1" advAuto="0"/>
      <p:bldP spid="136" grpId="0" animBg="1" advAuto="0"/>
      <p:bldP spid="137" grpId="0" animBg="1" advAuto="0"/>
      <p:bldP spid="138" grpId="0" animBg="1" advAuto="0"/>
      <p:bldP spid="149" grpId="0" animBg="1" advAuto="0"/>
      <p:bldP spid="152" grpId="0" animBg="1" advAuto="0"/>
      <p:bldP spid="153" grpId="0" animBg="1" advAuto="0"/>
      <p:bldP spid="154" grpId="0" animBg="1" advAuto="0"/>
      <p:bldP spid="155" grpId="0" animBg="1" advAuto="0"/>
      <p:bldP spid="156" grpId="0" animBg="1" advAuto="0"/>
      <p:bldP spid="157" grpId="0" animBg="1" advAuto="0"/>
      <p:bldP spid="161" grpId="0" animBg="1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e"/>
          <p:cNvGrpSpPr/>
          <p:nvPr/>
        </p:nvGrpSpPr>
        <p:grpSpPr>
          <a:xfrm>
            <a:off x="6089328" y="3370845"/>
            <a:ext cx="1787638" cy="2660269"/>
            <a:chOff x="0" y="0"/>
            <a:chExt cx="2542417" cy="3783493"/>
          </a:xfrm>
        </p:grpSpPr>
        <p:sp>
          <p:nvSpPr>
            <p:cNvPr id="119" name="Ligne"/>
            <p:cNvSpPr/>
            <p:nvPr/>
          </p:nvSpPr>
          <p:spPr>
            <a:xfrm flipH="1" flipV="1">
              <a:off x="-1" y="-1"/>
              <a:ext cx="1691996" cy="2828627"/>
            </a:xfrm>
            <a:prstGeom prst="line">
              <a:avLst/>
            </a:prstGeom>
            <a:noFill/>
            <a:ln w="63500" cap="flat">
              <a:solidFill>
                <a:srgbClr val="E5E5E5"/>
              </a:solidFill>
              <a:prstDash val="solid"/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20" name="Cercle"/>
            <p:cNvSpPr/>
            <p:nvPr/>
          </p:nvSpPr>
          <p:spPr>
            <a:xfrm>
              <a:off x="840787" y="2081863"/>
              <a:ext cx="1701631" cy="1701631"/>
            </a:xfrm>
            <a:prstGeom prst="ellipse">
              <a:avLst/>
            </a:prstGeom>
            <a:solidFill>
              <a:srgbClr val="DDDDD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0" cap="all">
                  <a:solidFill>
                    <a:srgbClr val="FFFFFF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1266"/>
            </a:p>
          </p:txBody>
        </p:sp>
      </p:grpSp>
      <p:sp>
        <p:nvSpPr>
          <p:cNvPr id="122" name="LLCE"/>
          <p:cNvSpPr txBox="1"/>
          <p:nvPr/>
        </p:nvSpPr>
        <p:spPr>
          <a:xfrm>
            <a:off x="7171579" y="5285889"/>
            <a:ext cx="184346" cy="29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rPr sz="1758"/>
              <a:t>+</a:t>
            </a:r>
          </a:p>
        </p:txBody>
      </p:sp>
      <p:sp>
        <p:nvSpPr>
          <p:cNvPr id="123" name="Maths"/>
          <p:cNvSpPr txBox="1"/>
          <p:nvPr/>
        </p:nvSpPr>
        <p:spPr>
          <a:xfrm>
            <a:off x="6862277" y="5001195"/>
            <a:ext cx="732573" cy="29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rPr sz="1758"/>
              <a:t>MATHS</a:t>
            </a:r>
          </a:p>
        </p:txBody>
      </p:sp>
      <p:sp>
        <p:nvSpPr>
          <p:cNvPr id="124" name="HG…"/>
          <p:cNvSpPr txBox="1"/>
          <p:nvPr/>
        </p:nvSpPr>
        <p:spPr>
          <a:xfrm>
            <a:off x="7033950" y="5606103"/>
            <a:ext cx="413639" cy="29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rPr sz="1758"/>
              <a:t>SVT</a:t>
            </a:r>
          </a:p>
        </p:txBody>
      </p:sp>
      <p:grpSp>
        <p:nvGrpSpPr>
          <p:cNvPr id="131" name="Groupe"/>
          <p:cNvGrpSpPr/>
          <p:nvPr/>
        </p:nvGrpSpPr>
        <p:grpSpPr>
          <a:xfrm>
            <a:off x="1503019" y="3327805"/>
            <a:ext cx="2778697" cy="2475191"/>
            <a:chOff x="-15552" y="29918"/>
            <a:chExt cx="3951923" cy="3520270"/>
          </a:xfrm>
        </p:grpSpPr>
        <p:sp>
          <p:nvSpPr>
            <p:cNvPr id="125" name="Ligne"/>
            <p:cNvSpPr/>
            <p:nvPr/>
          </p:nvSpPr>
          <p:spPr>
            <a:xfrm flipV="1">
              <a:off x="2397380" y="1299853"/>
              <a:ext cx="1538991" cy="825517"/>
            </a:xfrm>
            <a:prstGeom prst="line">
              <a:avLst/>
            </a:prstGeom>
            <a:noFill/>
            <a:ln w="25400" cap="flat">
              <a:solidFill>
                <a:srgbClr val="2E578C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26" name="Ligne"/>
            <p:cNvSpPr/>
            <p:nvPr/>
          </p:nvSpPr>
          <p:spPr>
            <a:xfrm flipH="1" flipV="1">
              <a:off x="1764049" y="548601"/>
              <a:ext cx="2005557" cy="872157"/>
            </a:xfrm>
            <a:prstGeom prst="line">
              <a:avLst/>
            </a:prstGeom>
            <a:noFill/>
            <a:ln w="25400" cap="flat">
              <a:solidFill>
                <a:srgbClr val="2E578C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27" name="Ligne"/>
            <p:cNvSpPr/>
            <p:nvPr/>
          </p:nvSpPr>
          <p:spPr>
            <a:xfrm flipH="1">
              <a:off x="2895833" y="1361128"/>
              <a:ext cx="728407" cy="1876654"/>
            </a:xfrm>
            <a:prstGeom prst="line">
              <a:avLst/>
            </a:prstGeom>
            <a:noFill/>
            <a:ln w="25400" cap="flat">
              <a:solidFill>
                <a:srgbClr val="2E578C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28" name="LICENCES…"/>
            <p:cNvSpPr txBox="1"/>
            <p:nvPr/>
          </p:nvSpPr>
          <p:spPr>
            <a:xfrm>
              <a:off x="0" y="29918"/>
              <a:ext cx="3472496" cy="14273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 u="sng">
                  <a:solidFill>
                    <a:srgbClr val="2E578C"/>
                  </a:solidFill>
                </a:defRPr>
              </a:pPr>
              <a:r>
                <a:rPr sz="1195"/>
                <a:t>LICENCES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700">
                  <a:solidFill>
                    <a:srgbClr val="2E578C"/>
                  </a:solidFill>
                </a:defRPr>
              </a:pPr>
              <a:r>
                <a:rPr sz="1195"/>
                <a:t> STAPS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700">
                  <a:solidFill>
                    <a:srgbClr val="2E578C"/>
                  </a:solidFill>
                </a:defRPr>
              </a:pPr>
              <a:r>
                <a:rPr sz="1195"/>
                <a:t> Psychologie</a:t>
              </a:r>
            </a:p>
            <a:p>
              <a:pPr lvl="2"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700">
                  <a:solidFill>
                    <a:srgbClr val="2E578C"/>
                  </a:solidFill>
                </a:defRPr>
              </a:pPr>
              <a:r>
                <a:rPr sz="1195"/>
                <a:t> Sciences Sanitaires </a:t>
              </a:r>
              <a:br>
                <a:rPr sz="1195"/>
              </a:br>
              <a:r>
                <a:rPr sz="1195"/>
                <a:t>et sociales</a:t>
              </a:r>
            </a:p>
          </p:txBody>
        </p:sp>
        <p:sp>
          <p:nvSpPr>
            <p:cNvPr id="129" name="ECOLES…"/>
            <p:cNvSpPr txBox="1"/>
            <p:nvPr/>
          </p:nvSpPr>
          <p:spPr>
            <a:xfrm>
              <a:off x="1749735" y="2932810"/>
              <a:ext cx="1432487" cy="6173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 u="sng">
                  <a:solidFill>
                    <a:srgbClr val="2E578C"/>
                  </a:solidFill>
                </a:defRPr>
              </a:pPr>
              <a:r>
                <a:rPr sz="1195"/>
                <a:t>ECOLE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2E578C"/>
                  </a:solidFill>
                </a:defRPr>
              </a:pPr>
              <a:r>
                <a:rPr sz="1195"/>
                <a:t>- Infirmières</a:t>
              </a:r>
            </a:p>
          </p:txBody>
        </p:sp>
        <p:sp>
          <p:nvSpPr>
            <p:cNvPr id="130" name="DUT…"/>
            <p:cNvSpPr txBox="1"/>
            <p:nvPr/>
          </p:nvSpPr>
          <p:spPr>
            <a:xfrm>
              <a:off x="-15552" y="1784668"/>
              <a:ext cx="2718224" cy="8265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 u="sng">
                  <a:solidFill>
                    <a:srgbClr val="2E578C"/>
                  </a:solidFill>
                </a:defRPr>
              </a:pPr>
              <a:r>
                <a:rPr sz="1195"/>
                <a:t>DUT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2E578C"/>
                  </a:solidFill>
                </a:defRPr>
              </a:pPr>
              <a:r>
                <a:rPr sz="1195"/>
                <a:t>- Production / Hygiène, Sécurité, Environnement </a:t>
              </a:r>
            </a:p>
          </p:txBody>
        </p:sp>
      </p:grpSp>
      <p:sp>
        <p:nvSpPr>
          <p:cNvPr id="132" name="Ligne"/>
          <p:cNvSpPr/>
          <p:nvPr/>
        </p:nvSpPr>
        <p:spPr>
          <a:xfrm flipH="1">
            <a:off x="5572641" y="2465516"/>
            <a:ext cx="2223058" cy="1272488"/>
          </a:xfrm>
          <a:prstGeom prst="line">
            <a:avLst/>
          </a:prstGeom>
          <a:ln w="25400">
            <a:solidFill>
              <a:srgbClr val="00882B"/>
            </a:solidFill>
          </a:ln>
        </p:spPr>
        <p:txBody>
          <a:bodyPr lIns="32145" tIns="32145" rIns="32145" bIns="32145"/>
          <a:lstStyle/>
          <a:p>
            <a:pPr defTabSz="321457">
              <a:lnSpc>
                <a:spcPct val="80000"/>
              </a:lnSpc>
              <a:spcBef>
                <a:spcPts val="3867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3516"/>
          </a:p>
        </p:txBody>
      </p:sp>
      <p:grpSp>
        <p:nvGrpSpPr>
          <p:cNvPr id="135" name="Groupe"/>
          <p:cNvGrpSpPr/>
          <p:nvPr/>
        </p:nvGrpSpPr>
        <p:grpSpPr>
          <a:xfrm>
            <a:off x="3480034" y="3346517"/>
            <a:ext cx="2531622" cy="1537068"/>
            <a:chOff x="-153187" y="-5671"/>
            <a:chExt cx="3600528" cy="2186051"/>
          </a:xfrm>
        </p:grpSpPr>
        <p:sp>
          <p:nvSpPr>
            <p:cNvPr id="133" name="Cercle"/>
            <p:cNvSpPr/>
            <p:nvPr/>
          </p:nvSpPr>
          <p:spPr>
            <a:xfrm>
              <a:off x="-153188" y="477549"/>
              <a:ext cx="1702831" cy="1702831"/>
            </a:xfrm>
            <a:prstGeom prst="ellipse">
              <a:avLst/>
            </a:prstGeom>
            <a:solidFill>
              <a:srgbClr val="2E578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0" cap="all">
                  <a:solidFill>
                    <a:srgbClr val="FFFFFF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1266"/>
            </a:p>
          </p:txBody>
        </p:sp>
        <p:sp>
          <p:nvSpPr>
            <p:cNvPr id="134" name="Ligne"/>
            <p:cNvSpPr/>
            <p:nvPr/>
          </p:nvSpPr>
          <p:spPr>
            <a:xfrm flipH="1">
              <a:off x="1232741" y="-5672"/>
              <a:ext cx="2214601" cy="1197939"/>
            </a:xfrm>
            <a:prstGeom prst="line">
              <a:avLst/>
            </a:prstGeom>
            <a:noFill/>
            <a:ln w="25400" cap="flat">
              <a:solidFill>
                <a:srgbClr val="2E578C"/>
              </a:solidFill>
              <a:prstDash val="solid"/>
              <a:round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</p:grpSp>
      <p:sp>
        <p:nvSpPr>
          <p:cNvPr id="136" name="Groupe"/>
          <p:cNvSpPr/>
          <p:nvPr/>
        </p:nvSpPr>
        <p:spPr>
          <a:xfrm>
            <a:off x="5159173" y="2492173"/>
            <a:ext cx="1873654" cy="1873654"/>
          </a:xfrm>
          <a:prstGeom prst="ellipse">
            <a:avLst/>
          </a:prstGeom>
          <a:solidFill>
            <a:srgbClr val="C02A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algn="ctr">
              <a:defRPr sz="3000" b="0" cap="all">
                <a:solidFill>
                  <a:srgbClr val="FFFFFF"/>
                </a:solidFill>
              </a:defRPr>
            </a:pPr>
            <a:r>
              <a:rPr sz="2109" dirty="0"/>
              <a:t>SES</a:t>
            </a:r>
          </a:p>
          <a:p>
            <a:pPr algn="ctr">
              <a:defRPr sz="3000" b="0" cap="all">
                <a:solidFill>
                  <a:srgbClr val="FFFFFF"/>
                </a:solidFill>
              </a:defRPr>
            </a:pPr>
            <a:r>
              <a:rPr sz="2109" dirty="0"/>
              <a:t>+</a:t>
            </a:r>
          </a:p>
          <a:p>
            <a:pPr algn="ctr">
              <a:defRPr sz="3000" b="0" cap="all">
                <a:solidFill>
                  <a:srgbClr val="FFFFFF"/>
                </a:solidFill>
              </a:defRPr>
            </a:pPr>
            <a:r>
              <a:rPr sz="2109" dirty="0" err="1"/>
              <a:t>Maths</a:t>
            </a:r>
            <a:endParaRPr sz="2109" dirty="0"/>
          </a:p>
          <a:p>
            <a:pPr algn="ctr">
              <a:defRPr sz="3000" b="0" cap="all">
                <a:solidFill>
                  <a:srgbClr val="FFFFFF"/>
                </a:solidFill>
              </a:defRPr>
            </a:pPr>
            <a:r>
              <a:rPr sz="2109" dirty="0"/>
              <a:t>+</a:t>
            </a:r>
          </a:p>
          <a:p>
            <a:pPr algn="ctr">
              <a:defRPr sz="3000" b="0" cap="all">
                <a:solidFill>
                  <a:srgbClr val="FFFFFF"/>
                </a:solidFill>
              </a:defRPr>
            </a:pPr>
            <a:r>
              <a:rPr sz="2109" dirty="0"/>
              <a:t>SVT</a:t>
            </a:r>
          </a:p>
        </p:txBody>
      </p:sp>
      <p:sp>
        <p:nvSpPr>
          <p:cNvPr id="137" name="Cercle"/>
          <p:cNvSpPr/>
          <p:nvPr/>
        </p:nvSpPr>
        <p:spPr>
          <a:xfrm>
            <a:off x="7532083" y="1680178"/>
            <a:ext cx="1196459" cy="1196459"/>
          </a:xfrm>
          <a:prstGeom prst="ellipse">
            <a:avLst/>
          </a:prstGeom>
          <a:solidFill>
            <a:srgbClr val="59955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cap="all">
                <a:solidFill>
                  <a:srgbClr val="FFFFF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1266"/>
          </a:p>
        </p:txBody>
      </p:sp>
      <p:sp>
        <p:nvSpPr>
          <p:cNvPr id="138" name="Maths"/>
          <p:cNvSpPr txBox="1"/>
          <p:nvPr/>
        </p:nvSpPr>
        <p:spPr>
          <a:xfrm>
            <a:off x="7713854" y="2358967"/>
            <a:ext cx="732573" cy="29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rPr sz="1758"/>
              <a:t>MATHS</a:t>
            </a:r>
          </a:p>
        </p:txBody>
      </p:sp>
      <p:sp>
        <p:nvSpPr>
          <p:cNvPr id="139" name="Humanités LP"/>
          <p:cNvSpPr txBox="1"/>
          <p:nvPr/>
        </p:nvSpPr>
        <p:spPr>
          <a:xfrm>
            <a:off x="5521058" y="4978597"/>
            <a:ext cx="1024063" cy="240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rPr sz="1336"/>
              <a:t>Humanités LP</a:t>
            </a:r>
          </a:p>
        </p:txBody>
      </p:sp>
      <p:sp>
        <p:nvSpPr>
          <p:cNvPr id="140" name="Arts"/>
          <p:cNvSpPr txBox="1"/>
          <p:nvPr/>
        </p:nvSpPr>
        <p:spPr>
          <a:xfrm>
            <a:off x="4398443" y="2354015"/>
            <a:ext cx="355868" cy="240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rPr sz="1336"/>
              <a:t>Arts</a:t>
            </a:r>
          </a:p>
        </p:txBody>
      </p:sp>
      <p:grpSp>
        <p:nvGrpSpPr>
          <p:cNvPr id="148" name="Groupe"/>
          <p:cNvGrpSpPr/>
          <p:nvPr/>
        </p:nvGrpSpPr>
        <p:grpSpPr>
          <a:xfrm>
            <a:off x="8175362" y="88367"/>
            <a:ext cx="3048628" cy="3685090"/>
            <a:chOff x="0" y="137638"/>
            <a:chExt cx="4335826" cy="5241016"/>
          </a:xfrm>
        </p:grpSpPr>
        <p:sp>
          <p:nvSpPr>
            <p:cNvPr id="141" name="Ligne"/>
            <p:cNvSpPr/>
            <p:nvPr/>
          </p:nvSpPr>
          <p:spPr>
            <a:xfrm>
              <a:off x="702787" y="3543545"/>
              <a:ext cx="686447" cy="192374"/>
            </a:xfrm>
            <a:prstGeom prst="line">
              <a:avLst/>
            </a:prstGeom>
            <a:noFill/>
            <a:ln w="25400" cap="flat">
              <a:solidFill>
                <a:srgbClr val="00882B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42" name="Ligne"/>
            <p:cNvSpPr/>
            <p:nvPr/>
          </p:nvSpPr>
          <p:spPr>
            <a:xfrm flipV="1">
              <a:off x="0" y="1536986"/>
              <a:ext cx="208670" cy="836923"/>
            </a:xfrm>
            <a:prstGeom prst="line">
              <a:avLst/>
            </a:prstGeom>
            <a:noFill/>
            <a:ln w="25400" cap="flat">
              <a:solidFill>
                <a:srgbClr val="00882B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43" name="Ligne"/>
            <p:cNvSpPr/>
            <p:nvPr/>
          </p:nvSpPr>
          <p:spPr>
            <a:xfrm flipH="1">
              <a:off x="623964" y="2348873"/>
              <a:ext cx="937166" cy="548679"/>
            </a:xfrm>
            <a:prstGeom prst="line">
              <a:avLst/>
            </a:prstGeom>
            <a:noFill/>
            <a:ln w="25400" cap="flat">
              <a:solidFill>
                <a:srgbClr val="00882B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grpSp>
          <p:nvGrpSpPr>
            <p:cNvPr id="147" name="Groupe"/>
            <p:cNvGrpSpPr/>
            <p:nvPr/>
          </p:nvGrpSpPr>
          <p:grpSpPr>
            <a:xfrm>
              <a:off x="206260" y="137638"/>
              <a:ext cx="4129566" cy="5241016"/>
              <a:chOff x="0" y="137638"/>
              <a:chExt cx="4129564" cy="5241015"/>
            </a:xfrm>
          </p:grpSpPr>
          <p:sp>
            <p:nvSpPr>
              <p:cNvPr id="144" name="LICENCES…"/>
              <p:cNvSpPr txBox="1"/>
              <p:nvPr/>
            </p:nvSpPr>
            <p:spPr>
              <a:xfrm>
                <a:off x="1438372" y="149009"/>
                <a:ext cx="2015712" cy="322969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35719" tIns="35719" rIns="35719" bIns="35719" numCol="1" anchor="ctr">
                <a:spAutoFit/>
              </a:bodyPr>
              <a:lstStyle/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 u="sng">
                    <a:solidFill>
                      <a:srgbClr val="599553"/>
                    </a:solidFill>
                  </a:defRPr>
                </a:pPr>
                <a:r>
                  <a:rPr sz="1195"/>
                  <a:t>LICENCES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rPr sz="1195"/>
                  <a:t>- Economie – gestion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rPr sz="1195"/>
                  <a:t>- MSH / AES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buSzPct val="100000"/>
                  <a:buChar char="-"/>
                  <a:defRPr sz="1700">
                    <a:solidFill>
                      <a:srgbClr val="599553"/>
                    </a:solidFill>
                  </a:defRPr>
                </a:pPr>
                <a:r>
                  <a:rPr sz="1195"/>
                  <a:t>TQM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buSzPct val="100000"/>
                  <a:buChar char="-"/>
                  <a:defRPr sz="1700">
                    <a:solidFill>
                      <a:srgbClr val="599553"/>
                    </a:solidFill>
                  </a:defRPr>
                </a:pPr>
                <a:r>
                  <a:rPr sz="1195"/>
                  <a:t> Psychologie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rPr sz="1195"/>
                  <a:t>- MIASH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rPr sz="1195"/>
                  <a:t>- DCG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rPr sz="1195"/>
                  <a:t>- Administration publique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rPr sz="1195"/>
                  <a:t>- Droit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rPr sz="1195"/>
                  <a:t>- LEA</a:t>
                </a:r>
              </a:p>
            </p:txBody>
          </p:sp>
          <p:sp>
            <p:nvSpPr>
              <p:cNvPr id="145" name="CPGE…"/>
              <p:cNvSpPr txBox="1"/>
              <p:nvPr/>
            </p:nvSpPr>
            <p:spPr>
              <a:xfrm>
                <a:off x="0" y="137638"/>
                <a:ext cx="1091456" cy="18189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35719" tIns="35719" rIns="35719" bIns="35719" numCol="1" anchor="ctr">
                <a:spAutoFit/>
              </a:bodyPr>
              <a:lstStyle/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 u="sng">
                    <a:solidFill>
                      <a:srgbClr val="599553"/>
                    </a:solidFill>
                  </a:defRPr>
                </a:pPr>
                <a:r>
                  <a:rPr sz="1195"/>
                  <a:t>CPGE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rPr sz="1195"/>
                  <a:t>- B/L (LSS)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rPr sz="1195"/>
                  <a:t>- ECE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rPr sz="1195"/>
                  <a:t>- D2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rPr sz="1195"/>
                  <a:t>- DCG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rPr sz="1195"/>
                  <a:t>- D1</a:t>
                </a:r>
              </a:p>
            </p:txBody>
          </p:sp>
          <p:sp>
            <p:nvSpPr>
              <p:cNvPr id="146" name="DUT…"/>
              <p:cNvSpPr txBox="1"/>
              <p:nvPr/>
            </p:nvSpPr>
            <p:spPr>
              <a:xfrm>
                <a:off x="1235168" y="3650908"/>
                <a:ext cx="2894396" cy="17277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35719" tIns="35719" rIns="35719" bIns="35719" numCol="1" anchor="ctr">
                <a:spAutoFit/>
              </a:bodyPr>
              <a:lstStyle/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 u="sng">
                    <a:solidFill>
                      <a:srgbClr val="599553"/>
                    </a:solidFill>
                  </a:defRPr>
                </a:pPr>
                <a:r>
                  <a:rPr sz="1195"/>
                  <a:t>DUT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rPr sz="1195"/>
                  <a:t>- GEA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rPr sz="1195"/>
                  <a:t>- GACO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rPr sz="1195"/>
                  <a:t>- Techniques de commercialisation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rPr sz="1195"/>
                  <a:t>- Carrières sociales</a:t>
                </a:r>
              </a:p>
            </p:txBody>
          </p:sp>
        </p:grpSp>
      </p:grpSp>
      <p:sp>
        <p:nvSpPr>
          <p:cNvPr id="149" name="LLCE"/>
          <p:cNvSpPr txBox="1"/>
          <p:nvPr/>
        </p:nvSpPr>
        <p:spPr>
          <a:xfrm>
            <a:off x="7860115" y="1908238"/>
            <a:ext cx="398443" cy="302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600" b="0">
                <a:solidFill>
                  <a:srgbClr val="FFFFFF"/>
                </a:solidFill>
              </a:defRPr>
            </a:lvl1pPr>
          </a:lstStyle>
          <a:p>
            <a:r>
              <a:rPr sz="1828"/>
              <a:t>SES</a:t>
            </a:r>
          </a:p>
        </p:txBody>
      </p:sp>
      <p:sp>
        <p:nvSpPr>
          <p:cNvPr id="150" name="LLCE"/>
          <p:cNvSpPr txBox="1"/>
          <p:nvPr/>
        </p:nvSpPr>
        <p:spPr>
          <a:xfrm>
            <a:off x="8014518" y="2108624"/>
            <a:ext cx="184346" cy="29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rPr sz="1758"/>
              <a:t>+</a:t>
            </a:r>
          </a:p>
        </p:txBody>
      </p:sp>
      <p:sp>
        <p:nvSpPr>
          <p:cNvPr id="151" name="Etudes supérieures envisagées"/>
          <p:cNvSpPr txBox="1"/>
          <p:nvPr/>
        </p:nvSpPr>
        <p:spPr>
          <a:xfrm>
            <a:off x="4709397" y="30074"/>
            <a:ext cx="2417458" cy="258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477"/>
              <a:t>Etudes supérieures envisagées</a:t>
            </a:r>
          </a:p>
        </p:txBody>
      </p:sp>
      <p:sp>
        <p:nvSpPr>
          <p:cNvPr id="152" name="Cercle"/>
          <p:cNvSpPr/>
          <p:nvPr/>
        </p:nvSpPr>
        <p:spPr>
          <a:xfrm>
            <a:off x="2996828" y="328426"/>
            <a:ext cx="6198344" cy="6201149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321457">
              <a:lnSpc>
                <a:spcPct val="80000"/>
              </a:lnSpc>
              <a:spcBef>
                <a:spcPts val="3867"/>
              </a:spcBef>
              <a:defRPr sz="17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1195"/>
          </a:p>
        </p:txBody>
      </p:sp>
      <p:sp>
        <p:nvSpPr>
          <p:cNvPr id="153" name="Cercle"/>
          <p:cNvSpPr/>
          <p:nvPr/>
        </p:nvSpPr>
        <p:spPr>
          <a:xfrm>
            <a:off x="4591140" y="1923459"/>
            <a:ext cx="3009720" cy="3011082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321457">
              <a:lnSpc>
                <a:spcPct val="80000"/>
              </a:lnSpc>
              <a:spcBef>
                <a:spcPts val="3867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3516"/>
          </a:p>
        </p:txBody>
      </p:sp>
      <p:sp>
        <p:nvSpPr>
          <p:cNvPr id="154" name="2 spécialités de Terminale"/>
          <p:cNvSpPr txBox="1"/>
          <p:nvPr/>
        </p:nvSpPr>
        <p:spPr>
          <a:xfrm>
            <a:off x="4912673" y="1187588"/>
            <a:ext cx="2093843" cy="258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477"/>
              <a:t>2 spécialités de Terminale </a:t>
            </a:r>
          </a:p>
        </p:txBody>
      </p:sp>
      <p:sp>
        <p:nvSpPr>
          <p:cNvPr id="155" name="3 spécialités de 1ère"/>
          <p:cNvSpPr txBox="1"/>
          <p:nvPr/>
        </p:nvSpPr>
        <p:spPr>
          <a:xfrm>
            <a:off x="5159173" y="2172284"/>
            <a:ext cx="1683411" cy="258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477"/>
              <a:t>3 spécialités de 1ère </a:t>
            </a:r>
          </a:p>
        </p:txBody>
      </p:sp>
      <p:sp>
        <p:nvSpPr>
          <p:cNvPr id="156" name="Réalisé par le…"/>
          <p:cNvSpPr txBox="1"/>
          <p:nvPr/>
        </p:nvSpPr>
        <p:spPr>
          <a:xfrm>
            <a:off x="7409155" y="6211565"/>
            <a:ext cx="2755563" cy="623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defTabSz="321457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195"/>
              <a:t>Réalisé par le </a:t>
            </a:r>
          </a:p>
          <a:p>
            <a:pPr defTabSz="321457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195"/>
              <a:t>Groupe de Ressources Disciplinaires de SES</a:t>
            </a:r>
          </a:p>
          <a:p>
            <a:pPr defTabSz="321457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195"/>
              <a:t>de l’Académie de Lyon</a:t>
            </a:r>
          </a:p>
        </p:txBody>
      </p:sp>
      <p:sp>
        <p:nvSpPr>
          <p:cNvPr id="157" name="Maths"/>
          <p:cNvSpPr txBox="1"/>
          <p:nvPr/>
        </p:nvSpPr>
        <p:spPr>
          <a:xfrm>
            <a:off x="3842314" y="4416354"/>
            <a:ext cx="413639" cy="29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rPr sz="1758"/>
              <a:t>SVT</a:t>
            </a:r>
          </a:p>
        </p:txBody>
      </p:sp>
      <p:sp>
        <p:nvSpPr>
          <p:cNvPr id="158" name="LLCE"/>
          <p:cNvSpPr txBox="1"/>
          <p:nvPr/>
        </p:nvSpPr>
        <p:spPr>
          <a:xfrm>
            <a:off x="3834054" y="3781895"/>
            <a:ext cx="388954" cy="29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rPr sz="1758"/>
              <a:t>SES</a:t>
            </a:r>
          </a:p>
        </p:txBody>
      </p:sp>
      <p:sp>
        <p:nvSpPr>
          <p:cNvPr id="159" name="LLCE"/>
          <p:cNvSpPr txBox="1"/>
          <p:nvPr/>
        </p:nvSpPr>
        <p:spPr>
          <a:xfrm>
            <a:off x="3979943" y="4077161"/>
            <a:ext cx="184346" cy="29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rPr sz="1758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662013007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 advAuto="0"/>
      <p:bldP spid="131" grpId="0" animBg="1" advAuto="0"/>
      <p:bldP spid="132" grpId="0" animBg="1" advAuto="0"/>
      <p:bldP spid="135" grpId="0" animBg="1" advAuto="0"/>
      <p:bldP spid="136" grpId="0" animBg="1" advAuto="0"/>
      <p:bldP spid="137" grpId="0" animBg="1" advAuto="0"/>
      <p:bldP spid="148" grpId="0" animBg="1" advAuto="0"/>
      <p:bldP spid="151" grpId="0" animBg="1" advAuto="0"/>
      <p:bldP spid="152" grpId="0" animBg="1" advAuto="0"/>
      <p:bldP spid="153" grpId="0" animBg="1" advAuto="0"/>
      <p:bldP spid="154" grpId="0" animBg="1" advAuto="0"/>
      <p:bldP spid="155" grpId="0" animBg="1" advAuto="0"/>
      <p:bldP spid="156" grpId="0" animBg="1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e"/>
          <p:cNvGrpSpPr/>
          <p:nvPr/>
        </p:nvGrpSpPr>
        <p:grpSpPr>
          <a:xfrm>
            <a:off x="6109102" y="3450392"/>
            <a:ext cx="1782721" cy="2486077"/>
            <a:chOff x="-1" y="-1"/>
            <a:chExt cx="2535424" cy="3535752"/>
          </a:xfrm>
        </p:grpSpPr>
        <p:sp>
          <p:nvSpPr>
            <p:cNvPr id="20" name="Ligne"/>
            <p:cNvSpPr/>
            <p:nvPr/>
          </p:nvSpPr>
          <p:spPr>
            <a:xfrm flipH="1" flipV="1">
              <a:off x="-1" y="-1"/>
              <a:ext cx="1635747" cy="2635985"/>
            </a:xfrm>
            <a:prstGeom prst="line">
              <a:avLst/>
            </a:prstGeom>
            <a:noFill/>
            <a:ln w="63500" cap="flat">
              <a:solidFill>
                <a:srgbClr val="E5E5E5"/>
              </a:solidFill>
              <a:prstDash val="solid"/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endParaRPr sz="1266"/>
            </a:p>
          </p:txBody>
        </p:sp>
        <p:grpSp>
          <p:nvGrpSpPr>
            <p:cNvPr id="25" name="Groupe"/>
            <p:cNvGrpSpPr/>
            <p:nvPr/>
          </p:nvGrpSpPr>
          <p:grpSpPr>
            <a:xfrm>
              <a:off x="833791" y="1834119"/>
              <a:ext cx="1701632" cy="1701632"/>
              <a:chOff x="0" y="0"/>
              <a:chExt cx="1701631" cy="1701631"/>
            </a:xfrm>
          </p:grpSpPr>
          <p:sp>
            <p:nvSpPr>
              <p:cNvPr id="21" name="Cercle"/>
              <p:cNvSpPr/>
              <p:nvPr/>
            </p:nvSpPr>
            <p:spPr>
              <a:xfrm>
                <a:off x="0" y="0"/>
                <a:ext cx="1701631" cy="1701631"/>
              </a:xfrm>
              <a:prstGeom prst="ellipse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410751">
                  <a:defRPr sz="2400" cap="all">
                    <a:solidFill>
                      <a:srgbClr val="FFFFFF"/>
                    </a:solidFill>
                  </a:defRPr>
                </a:pPr>
                <a:endParaRPr sz="1687"/>
              </a:p>
            </p:txBody>
          </p:sp>
          <p:sp>
            <p:nvSpPr>
              <p:cNvPr id="22" name="LLCE"/>
              <p:cNvSpPr txBox="1"/>
              <p:nvPr/>
            </p:nvSpPr>
            <p:spPr>
              <a:xfrm>
                <a:off x="698414" y="607146"/>
                <a:ext cx="294098" cy="4873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35719" tIns="35719" rIns="35719" bIns="35719" numCol="1" anchor="ctr">
                <a:spAutoFit/>
              </a:bodyPr>
              <a:lstStyle>
                <a:lvl1pPr>
                  <a:spcBef>
                    <a:spcPts val="0"/>
                  </a:spcBef>
                  <a:defRPr sz="2500">
                    <a:solidFill>
                      <a:srgbClr val="FFFFFF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defRPr>
                </a:lvl1pPr>
              </a:lstStyle>
              <a:p>
                <a:r>
                  <a:rPr sz="1758"/>
                  <a:t>+</a:t>
                </a:r>
              </a:p>
            </p:txBody>
          </p:sp>
          <p:sp>
            <p:nvSpPr>
              <p:cNvPr id="23" name="Maths"/>
              <p:cNvSpPr txBox="1"/>
              <p:nvPr/>
            </p:nvSpPr>
            <p:spPr>
              <a:xfrm>
                <a:off x="352499" y="317387"/>
                <a:ext cx="991724" cy="4873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35719" tIns="35719" rIns="35719" bIns="35719" numCol="1" anchor="ctr">
                <a:spAutoFit/>
              </a:bodyPr>
              <a:lstStyle>
                <a:lvl1pPr>
                  <a:spcBef>
                    <a:spcPts val="0"/>
                  </a:spcBef>
                  <a:defRPr sz="2500">
                    <a:solidFill>
                      <a:srgbClr val="FFFFFF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defRPr>
                </a:lvl1pPr>
              </a:lstStyle>
              <a:p>
                <a:r>
                  <a:rPr sz="1758"/>
                  <a:t>Maths</a:t>
                </a:r>
              </a:p>
            </p:txBody>
          </p:sp>
          <p:sp>
            <p:nvSpPr>
              <p:cNvPr id="24" name="LLCE"/>
              <p:cNvSpPr txBox="1"/>
              <p:nvPr/>
            </p:nvSpPr>
            <p:spPr>
              <a:xfrm>
                <a:off x="349640" y="901122"/>
                <a:ext cx="1000843" cy="4873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35719" tIns="35719" rIns="35719" bIns="35719" numCol="1" anchor="ctr">
                <a:spAutoFit/>
              </a:bodyPr>
              <a:lstStyle>
                <a:lvl1pPr>
                  <a:spcBef>
                    <a:spcPts val="0"/>
                  </a:spcBef>
                  <a:defRPr sz="2500">
                    <a:solidFill>
                      <a:srgbClr val="FFFFFF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defRPr>
                </a:lvl1pPr>
              </a:lstStyle>
              <a:p>
                <a:r>
                  <a:rPr sz="1758"/>
                  <a:t>LLCE*</a:t>
                </a:r>
              </a:p>
            </p:txBody>
          </p:sp>
        </p:grpSp>
      </p:grpSp>
      <p:sp>
        <p:nvSpPr>
          <p:cNvPr id="27" name="Ligne"/>
          <p:cNvSpPr/>
          <p:nvPr/>
        </p:nvSpPr>
        <p:spPr>
          <a:xfrm flipH="1">
            <a:off x="5572641" y="2465516"/>
            <a:ext cx="2223058" cy="1272488"/>
          </a:xfrm>
          <a:prstGeom prst="line">
            <a:avLst/>
          </a:prstGeom>
          <a:ln w="25400">
            <a:solidFill>
              <a:srgbClr val="599553"/>
            </a:solidFill>
          </a:ln>
        </p:spPr>
        <p:txBody>
          <a:bodyPr lIns="32145" tIns="32145" rIns="32145" bIns="32145"/>
          <a:lstStyle/>
          <a:p>
            <a:endParaRPr sz="1266"/>
          </a:p>
        </p:txBody>
      </p:sp>
      <p:sp>
        <p:nvSpPr>
          <p:cNvPr id="28" name="Ligne"/>
          <p:cNvSpPr/>
          <p:nvPr/>
        </p:nvSpPr>
        <p:spPr>
          <a:xfrm flipH="1">
            <a:off x="4326700" y="3443194"/>
            <a:ext cx="1699180" cy="915444"/>
          </a:xfrm>
          <a:prstGeom prst="line">
            <a:avLst/>
          </a:prstGeom>
          <a:ln w="25400">
            <a:solidFill>
              <a:schemeClr val="accent6"/>
            </a:solidFill>
          </a:ln>
        </p:spPr>
        <p:txBody>
          <a:bodyPr lIns="32145" tIns="32145" rIns="32145" bIns="32145"/>
          <a:lstStyle/>
          <a:p>
            <a:endParaRPr sz="1266"/>
          </a:p>
        </p:txBody>
      </p:sp>
      <p:sp>
        <p:nvSpPr>
          <p:cNvPr id="29" name="Groupe"/>
          <p:cNvSpPr/>
          <p:nvPr/>
        </p:nvSpPr>
        <p:spPr>
          <a:xfrm>
            <a:off x="5156922" y="2489922"/>
            <a:ext cx="1878157" cy="1878156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algn="ctr" defTabSz="410751">
              <a:defRPr sz="31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2180" dirty="0"/>
              <a:t>SES</a:t>
            </a:r>
          </a:p>
          <a:p>
            <a:pPr algn="ctr" defTabSz="410751">
              <a:defRPr sz="31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2180" dirty="0"/>
              <a:t>+</a:t>
            </a:r>
          </a:p>
          <a:p>
            <a:pPr algn="ctr" defTabSz="410751">
              <a:defRPr sz="31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2180" dirty="0" err="1"/>
              <a:t>Maths</a:t>
            </a:r>
            <a:endParaRPr sz="2180" dirty="0"/>
          </a:p>
          <a:p>
            <a:pPr algn="ctr" defTabSz="410751">
              <a:defRPr sz="31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2180" dirty="0"/>
              <a:t>+</a:t>
            </a:r>
          </a:p>
          <a:p>
            <a:pPr algn="ctr" defTabSz="410751">
              <a:defRPr sz="31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2180" dirty="0"/>
              <a:t>LLCE*</a:t>
            </a:r>
          </a:p>
        </p:txBody>
      </p:sp>
      <p:sp>
        <p:nvSpPr>
          <p:cNvPr id="30" name="Cercle"/>
          <p:cNvSpPr/>
          <p:nvPr/>
        </p:nvSpPr>
        <p:spPr>
          <a:xfrm>
            <a:off x="7532083" y="1680178"/>
            <a:ext cx="1196459" cy="1196459"/>
          </a:xfrm>
          <a:prstGeom prst="ellipse">
            <a:avLst/>
          </a:prstGeom>
          <a:solidFill>
            <a:srgbClr val="599553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0751">
              <a:defRPr sz="2400" cap="all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31" name="Maths"/>
          <p:cNvSpPr txBox="1"/>
          <p:nvPr/>
        </p:nvSpPr>
        <p:spPr>
          <a:xfrm>
            <a:off x="7779934" y="2334634"/>
            <a:ext cx="697307" cy="342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spcBef>
                <a:spcPts val="0"/>
              </a:spcBef>
              <a:defRPr sz="2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758"/>
              <a:t>Maths</a:t>
            </a:r>
          </a:p>
        </p:txBody>
      </p:sp>
      <p:sp>
        <p:nvSpPr>
          <p:cNvPr id="32" name="SVT"/>
          <p:cNvSpPr txBox="1"/>
          <p:nvPr/>
        </p:nvSpPr>
        <p:spPr>
          <a:xfrm>
            <a:off x="5898305" y="1621909"/>
            <a:ext cx="384722" cy="2777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spcBef>
                <a:spcPts val="0"/>
              </a:spcBef>
              <a:defRPr sz="19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336"/>
              <a:t>SVT</a:t>
            </a:r>
          </a:p>
        </p:txBody>
      </p:sp>
      <p:sp>
        <p:nvSpPr>
          <p:cNvPr id="33" name="Humanités LP"/>
          <p:cNvSpPr txBox="1"/>
          <p:nvPr/>
        </p:nvSpPr>
        <p:spPr>
          <a:xfrm>
            <a:off x="5521058" y="4960100"/>
            <a:ext cx="1144545" cy="2777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spcBef>
                <a:spcPts val="0"/>
              </a:spcBef>
              <a:defRPr sz="19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336"/>
              <a:t>Humanités LP</a:t>
            </a:r>
          </a:p>
        </p:txBody>
      </p:sp>
      <p:sp>
        <p:nvSpPr>
          <p:cNvPr id="34" name="Arts"/>
          <p:cNvSpPr txBox="1"/>
          <p:nvPr/>
        </p:nvSpPr>
        <p:spPr>
          <a:xfrm>
            <a:off x="4398443" y="2335517"/>
            <a:ext cx="379912" cy="2777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spcBef>
                <a:spcPts val="0"/>
              </a:spcBef>
              <a:defRPr sz="19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336"/>
              <a:t>Arts</a:t>
            </a:r>
          </a:p>
        </p:txBody>
      </p:sp>
      <p:grpSp>
        <p:nvGrpSpPr>
          <p:cNvPr id="41" name="Groupe"/>
          <p:cNvGrpSpPr/>
          <p:nvPr/>
        </p:nvGrpSpPr>
        <p:grpSpPr>
          <a:xfrm>
            <a:off x="8175361" y="-49497"/>
            <a:ext cx="3342764" cy="4576174"/>
            <a:chOff x="41684" y="105929"/>
            <a:chExt cx="4754151" cy="6508336"/>
          </a:xfrm>
        </p:grpSpPr>
        <p:sp>
          <p:nvSpPr>
            <p:cNvPr id="35" name="Ligne"/>
            <p:cNvSpPr/>
            <p:nvPr/>
          </p:nvSpPr>
          <p:spPr>
            <a:xfrm>
              <a:off x="744472" y="3707909"/>
              <a:ext cx="1016248" cy="1097123"/>
            </a:xfrm>
            <a:prstGeom prst="line">
              <a:avLst/>
            </a:prstGeom>
            <a:noFill/>
            <a:ln w="25400" cap="flat">
              <a:solidFill>
                <a:srgbClr val="5995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endParaRPr sz="1266"/>
            </a:p>
          </p:txBody>
        </p:sp>
        <p:sp>
          <p:nvSpPr>
            <p:cNvPr id="36" name="Ligne"/>
            <p:cNvSpPr/>
            <p:nvPr/>
          </p:nvSpPr>
          <p:spPr>
            <a:xfrm flipV="1">
              <a:off x="41684" y="1701351"/>
              <a:ext cx="208671" cy="836923"/>
            </a:xfrm>
            <a:prstGeom prst="line">
              <a:avLst/>
            </a:prstGeom>
            <a:noFill/>
            <a:ln w="25400" cap="flat">
              <a:solidFill>
                <a:srgbClr val="5995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endParaRPr sz="1266"/>
            </a:p>
          </p:txBody>
        </p:sp>
        <p:sp>
          <p:nvSpPr>
            <p:cNvPr id="37" name="Ligne"/>
            <p:cNvSpPr/>
            <p:nvPr/>
          </p:nvSpPr>
          <p:spPr>
            <a:xfrm flipH="1">
              <a:off x="672134" y="2424647"/>
              <a:ext cx="971740" cy="530773"/>
            </a:xfrm>
            <a:prstGeom prst="line">
              <a:avLst/>
            </a:prstGeom>
            <a:noFill/>
            <a:ln w="25400" cap="flat">
              <a:solidFill>
                <a:srgbClr val="5995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endParaRPr sz="1266"/>
            </a:p>
          </p:txBody>
        </p:sp>
        <p:sp>
          <p:nvSpPr>
            <p:cNvPr id="38" name="LICENCES…"/>
            <p:cNvSpPr txBox="1"/>
            <p:nvPr/>
          </p:nvSpPr>
          <p:spPr>
            <a:xfrm>
              <a:off x="1836617" y="262592"/>
              <a:ext cx="2015712" cy="40618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>
                <a:spcBef>
                  <a:spcPts val="492"/>
                </a:spcBef>
                <a:defRPr sz="1700" b="1" u="sng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 dirty="0"/>
                <a:t>LICENCES</a:t>
              </a:r>
            </a:p>
            <a:p>
              <a:pPr>
                <a:spcBef>
                  <a:spcPts val="492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 dirty="0"/>
                <a:t>- </a:t>
              </a:r>
              <a:r>
                <a:rPr sz="1195" dirty="0" err="1"/>
                <a:t>Economie</a:t>
              </a:r>
              <a:r>
                <a:rPr sz="1195" dirty="0"/>
                <a:t> – gestion</a:t>
              </a:r>
            </a:p>
            <a:p>
              <a:pPr>
                <a:spcBef>
                  <a:spcPts val="492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 dirty="0"/>
                <a:t>- MSH / AES</a:t>
              </a:r>
            </a:p>
            <a:p>
              <a:pPr>
                <a:spcBef>
                  <a:spcPts val="492"/>
                </a:spcBef>
                <a:buSzPct val="100000"/>
                <a:buChar char="-"/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 dirty="0"/>
                <a:t>TQM</a:t>
              </a:r>
            </a:p>
            <a:p>
              <a:pPr>
                <a:spcBef>
                  <a:spcPts val="492"/>
                </a:spcBef>
                <a:buSzPct val="100000"/>
                <a:buChar char="-"/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 dirty="0"/>
                <a:t> </a:t>
              </a:r>
              <a:r>
                <a:rPr sz="1195" dirty="0" err="1"/>
                <a:t>Psychologie</a:t>
              </a:r>
              <a:endParaRPr sz="1195" dirty="0"/>
            </a:p>
            <a:p>
              <a:pPr>
                <a:spcBef>
                  <a:spcPts val="492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 dirty="0"/>
                <a:t>- MIASH</a:t>
              </a:r>
            </a:p>
            <a:p>
              <a:pPr>
                <a:spcBef>
                  <a:spcPts val="492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 dirty="0"/>
                <a:t>- DCG</a:t>
              </a:r>
            </a:p>
            <a:p>
              <a:pPr>
                <a:spcBef>
                  <a:spcPts val="492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 dirty="0"/>
                <a:t>- Administration </a:t>
              </a:r>
              <a:r>
                <a:rPr sz="1195" dirty="0" err="1"/>
                <a:t>publique</a:t>
              </a:r>
              <a:endParaRPr sz="1195" dirty="0"/>
            </a:p>
            <a:p>
              <a:pPr>
                <a:spcBef>
                  <a:spcPts val="492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 dirty="0"/>
                <a:t>- Droit</a:t>
              </a:r>
            </a:p>
            <a:p>
              <a:pPr>
                <a:spcBef>
                  <a:spcPts val="492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 dirty="0"/>
                <a:t>- LEA</a:t>
              </a:r>
            </a:p>
          </p:txBody>
        </p:sp>
        <p:sp>
          <p:nvSpPr>
            <p:cNvPr id="39" name="CPGE…"/>
            <p:cNvSpPr txBox="1"/>
            <p:nvPr/>
          </p:nvSpPr>
          <p:spPr>
            <a:xfrm>
              <a:off x="476523" y="105929"/>
              <a:ext cx="1091455" cy="23893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>
                <a:spcBef>
                  <a:spcPts val="492"/>
                </a:spcBef>
                <a:defRPr sz="1700" b="1" u="sng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 dirty="0"/>
                <a:t>CPGE</a:t>
              </a:r>
            </a:p>
            <a:p>
              <a:pPr>
                <a:spcBef>
                  <a:spcPts val="492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 dirty="0"/>
                <a:t>- B/L (LSS)</a:t>
              </a:r>
            </a:p>
            <a:p>
              <a:pPr>
                <a:spcBef>
                  <a:spcPts val="492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 dirty="0"/>
                <a:t>- ECE</a:t>
              </a:r>
            </a:p>
            <a:p>
              <a:pPr>
                <a:spcBef>
                  <a:spcPts val="492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 dirty="0"/>
                <a:t>- D2</a:t>
              </a:r>
            </a:p>
            <a:p>
              <a:pPr>
                <a:spcBef>
                  <a:spcPts val="492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 dirty="0"/>
                <a:t>- DCG</a:t>
              </a:r>
            </a:p>
            <a:p>
              <a:pPr>
                <a:spcBef>
                  <a:spcPts val="492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 dirty="0"/>
                <a:t>- D1</a:t>
              </a:r>
            </a:p>
          </p:txBody>
        </p:sp>
        <p:sp>
          <p:nvSpPr>
            <p:cNvPr id="40" name="DUT…"/>
            <p:cNvSpPr txBox="1"/>
            <p:nvPr/>
          </p:nvSpPr>
          <p:spPr>
            <a:xfrm>
              <a:off x="1901439" y="4577650"/>
              <a:ext cx="2894396" cy="20366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>
                <a:spcBef>
                  <a:spcPts val="492"/>
                </a:spcBef>
                <a:defRPr sz="1700" b="1" u="sng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 dirty="0"/>
                <a:t>DUT</a:t>
              </a:r>
            </a:p>
            <a:p>
              <a:pPr>
                <a:spcBef>
                  <a:spcPts val="492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 dirty="0"/>
                <a:t>- GEA</a:t>
              </a:r>
            </a:p>
            <a:p>
              <a:pPr>
                <a:spcBef>
                  <a:spcPts val="492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 dirty="0"/>
                <a:t>- GACO</a:t>
              </a:r>
            </a:p>
            <a:p>
              <a:pPr>
                <a:spcBef>
                  <a:spcPts val="492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 dirty="0"/>
                <a:t>- Techniques de </a:t>
              </a:r>
              <a:r>
                <a:rPr sz="1195" dirty="0" err="1"/>
                <a:t>commercialisation</a:t>
              </a:r>
              <a:endParaRPr sz="1195" dirty="0"/>
            </a:p>
            <a:p>
              <a:pPr>
                <a:spcBef>
                  <a:spcPts val="492"/>
                </a:spcBef>
                <a:defRPr sz="1700" b="1">
                  <a:solidFill>
                    <a:srgbClr val="59955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 dirty="0"/>
                <a:t>- </a:t>
              </a:r>
              <a:r>
                <a:rPr sz="1195" dirty="0" err="1"/>
                <a:t>Carrières</a:t>
              </a:r>
              <a:r>
                <a:rPr sz="1195" dirty="0"/>
                <a:t> </a:t>
              </a:r>
              <a:r>
                <a:rPr sz="1195" dirty="0" err="1"/>
                <a:t>sociales</a:t>
              </a:r>
              <a:endParaRPr sz="1195" dirty="0"/>
            </a:p>
          </p:txBody>
        </p:sp>
      </p:grpSp>
      <p:grpSp>
        <p:nvGrpSpPr>
          <p:cNvPr id="48" name="Groupe"/>
          <p:cNvGrpSpPr/>
          <p:nvPr/>
        </p:nvGrpSpPr>
        <p:grpSpPr>
          <a:xfrm>
            <a:off x="1524150" y="1738113"/>
            <a:ext cx="2925546" cy="4329013"/>
            <a:chOff x="0" y="-219107"/>
            <a:chExt cx="4160776" cy="6156817"/>
          </a:xfrm>
        </p:grpSpPr>
        <p:sp>
          <p:nvSpPr>
            <p:cNvPr id="42" name="Ligne"/>
            <p:cNvSpPr/>
            <p:nvPr/>
          </p:nvSpPr>
          <p:spPr>
            <a:xfrm flipH="1" flipV="1">
              <a:off x="1871127" y="2131366"/>
              <a:ext cx="1684901" cy="1451024"/>
            </a:xfrm>
            <a:prstGeom prst="line">
              <a:avLst/>
            </a:prstGeom>
            <a:noFill/>
            <a:ln w="25400" cap="flat">
              <a:solidFill>
                <a:schemeClr val="accent6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endParaRPr sz="1266"/>
            </a:p>
          </p:txBody>
        </p:sp>
        <p:sp>
          <p:nvSpPr>
            <p:cNvPr id="43" name="Ligne"/>
            <p:cNvSpPr/>
            <p:nvPr/>
          </p:nvSpPr>
          <p:spPr>
            <a:xfrm flipH="1">
              <a:off x="3053551" y="3746850"/>
              <a:ext cx="523356" cy="1667306"/>
            </a:xfrm>
            <a:prstGeom prst="line">
              <a:avLst/>
            </a:prstGeom>
            <a:noFill/>
            <a:ln w="25400" cap="flat">
              <a:solidFill>
                <a:schemeClr val="accent6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endParaRPr sz="1266"/>
            </a:p>
          </p:txBody>
        </p:sp>
        <p:sp>
          <p:nvSpPr>
            <p:cNvPr id="44" name="Ligne"/>
            <p:cNvSpPr/>
            <p:nvPr/>
          </p:nvSpPr>
          <p:spPr>
            <a:xfrm>
              <a:off x="1529206" y="3649270"/>
              <a:ext cx="1629666" cy="1"/>
            </a:xfrm>
            <a:prstGeom prst="line">
              <a:avLst/>
            </a:prstGeom>
            <a:noFill/>
            <a:ln w="25400" cap="flat">
              <a:solidFill>
                <a:schemeClr val="accent6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endParaRPr sz="1266"/>
            </a:p>
          </p:txBody>
        </p:sp>
        <p:sp>
          <p:nvSpPr>
            <p:cNvPr id="45" name="LICENCES…"/>
            <p:cNvSpPr txBox="1"/>
            <p:nvPr/>
          </p:nvSpPr>
          <p:spPr>
            <a:xfrm>
              <a:off x="23942" y="-219107"/>
              <a:ext cx="2428339" cy="32651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>
                <a:spcBef>
                  <a:spcPts val="492"/>
                </a:spcBef>
                <a:defRPr sz="1700" b="1" u="sng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/>
                <a:t>LICENCES</a:t>
              </a:r>
            </a:p>
            <a:p>
              <a:pPr>
                <a:spcBef>
                  <a:spcPts val="492"/>
                </a:spcBef>
                <a:defRPr sz="1700" b="1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/>
                <a:t>- LEA</a:t>
              </a:r>
            </a:p>
            <a:p>
              <a:pPr>
                <a:spcBef>
                  <a:spcPts val="492"/>
                </a:spcBef>
                <a:defRPr sz="1700" b="1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/>
                <a:t>- Communication</a:t>
              </a:r>
            </a:p>
            <a:p>
              <a:pPr>
                <a:spcBef>
                  <a:spcPts val="492"/>
                </a:spcBef>
                <a:defRPr sz="1700" b="1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/>
                <a:t>- LLCR</a:t>
              </a:r>
            </a:p>
            <a:p>
              <a:pPr>
                <a:spcBef>
                  <a:spcPts val="492"/>
                </a:spcBef>
                <a:defRPr sz="1700" b="1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/>
                <a:t>- Sciences sociales</a:t>
              </a:r>
            </a:p>
            <a:p>
              <a:pPr>
                <a:spcBef>
                  <a:spcPts val="492"/>
                </a:spcBef>
                <a:defRPr sz="1700" b="1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/>
                <a:t>- Sciences de l’Homme</a:t>
              </a:r>
            </a:p>
            <a:p>
              <a:pPr>
                <a:spcBef>
                  <a:spcPts val="492"/>
                </a:spcBef>
                <a:defRPr sz="1700" b="1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/>
                <a:t>- Géographie – Aménagement du territoire</a:t>
              </a:r>
            </a:p>
          </p:txBody>
        </p:sp>
        <p:sp>
          <p:nvSpPr>
            <p:cNvPr id="46" name="ECOLES…"/>
            <p:cNvSpPr txBox="1"/>
            <p:nvPr/>
          </p:nvSpPr>
          <p:spPr>
            <a:xfrm>
              <a:off x="0" y="3395191"/>
              <a:ext cx="2894394" cy="7168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>
                <a:spcBef>
                  <a:spcPts val="492"/>
                </a:spcBef>
                <a:defRPr sz="1700" b="1" u="sng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/>
                <a:t>ECOLES</a:t>
              </a:r>
            </a:p>
            <a:p>
              <a:pPr>
                <a:spcBef>
                  <a:spcPts val="492"/>
                </a:spcBef>
                <a:defRPr sz="1700" b="1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/>
                <a:t>- Formations du social</a:t>
              </a:r>
            </a:p>
          </p:txBody>
        </p:sp>
        <p:sp>
          <p:nvSpPr>
            <p:cNvPr id="47" name="DUT…"/>
            <p:cNvSpPr txBox="1"/>
            <p:nvPr/>
          </p:nvSpPr>
          <p:spPr>
            <a:xfrm>
              <a:off x="1266381" y="4606564"/>
              <a:ext cx="2894395" cy="13311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>
                <a:spcBef>
                  <a:spcPts val="492"/>
                </a:spcBef>
                <a:defRPr sz="1700" b="1" u="sng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/>
                <a:t>DUT</a:t>
              </a:r>
            </a:p>
            <a:p>
              <a:pPr>
                <a:spcBef>
                  <a:spcPts val="492"/>
                </a:spcBef>
                <a:defRPr sz="1700" b="1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/>
                <a:t>- Information communication</a:t>
              </a:r>
            </a:p>
            <a:p>
              <a:pPr>
                <a:spcBef>
                  <a:spcPts val="492"/>
                </a:spcBef>
                <a:defRPr sz="1700" b="1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195"/>
                <a:t>- Carrières sociales</a:t>
              </a:r>
            </a:p>
          </p:txBody>
        </p:sp>
      </p:grpSp>
      <p:grpSp>
        <p:nvGrpSpPr>
          <p:cNvPr id="53" name="Groupe"/>
          <p:cNvGrpSpPr/>
          <p:nvPr/>
        </p:nvGrpSpPr>
        <p:grpSpPr>
          <a:xfrm>
            <a:off x="3462936" y="3859012"/>
            <a:ext cx="1198110" cy="1198110"/>
            <a:chOff x="0" y="0"/>
            <a:chExt cx="1703977" cy="1703977"/>
          </a:xfrm>
        </p:grpSpPr>
        <p:sp>
          <p:nvSpPr>
            <p:cNvPr id="49" name="Cercle"/>
            <p:cNvSpPr/>
            <p:nvPr/>
          </p:nvSpPr>
          <p:spPr>
            <a:xfrm>
              <a:off x="0" y="0"/>
              <a:ext cx="1703977" cy="1703977"/>
            </a:xfrm>
            <a:prstGeom prst="ellipse">
              <a:avLst/>
            </a:prstGeom>
            <a:gradFill flip="none" rotWithShape="1">
              <a:gsLst>
                <a:gs pos="0">
                  <a:srgbClr val="885CB1"/>
                </a:gs>
                <a:gs pos="100000">
                  <a:schemeClr val="accent6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410751">
                <a:defRPr sz="2400" cap="all">
                  <a:solidFill>
                    <a:srgbClr val="FFFFFF"/>
                  </a:solidFill>
                </a:defRPr>
              </a:pPr>
              <a:endParaRPr sz="1687"/>
            </a:p>
          </p:txBody>
        </p:sp>
        <p:sp>
          <p:nvSpPr>
            <p:cNvPr id="50" name="LLCE"/>
            <p:cNvSpPr txBox="1"/>
            <p:nvPr/>
          </p:nvSpPr>
          <p:spPr>
            <a:xfrm>
              <a:off x="350814" y="951163"/>
              <a:ext cx="1000844" cy="4873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>
              <a:lvl1pPr>
                <a:spcBef>
                  <a:spcPts val="0"/>
                </a:spcBef>
                <a:defRPr sz="25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rPr sz="1758"/>
                <a:t>LLCE*</a:t>
              </a:r>
            </a:p>
          </p:txBody>
        </p:sp>
        <p:sp>
          <p:nvSpPr>
            <p:cNvPr id="51" name="LLCE"/>
            <p:cNvSpPr txBox="1"/>
            <p:nvPr/>
          </p:nvSpPr>
          <p:spPr>
            <a:xfrm>
              <a:off x="479992" y="297661"/>
              <a:ext cx="738665" cy="5026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>
              <a:lvl1pPr>
                <a:spcBef>
                  <a:spcPts val="0"/>
                </a:spcBef>
                <a:defRPr sz="26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rPr sz="1828"/>
                <a:t>SES</a:t>
              </a:r>
            </a:p>
          </p:txBody>
        </p:sp>
        <p:sp>
          <p:nvSpPr>
            <p:cNvPr id="52" name="LLCE"/>
            <p:cNvSpPr txBox="1"/>
            <p:nvPr/>
          </p:nvSpPr>
          <p:spPr>
            <a:xfrm>
              <a:off x="699588" y="622102"/>
              <a:ext cx="294098" cy="4873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>
              <a:lvl1pPr>
                <a:spcBef>
                  <a:spcPts val="0"/>
                </a:spcBef>
                <a:defRPr sz="25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rPr sz="1758"/>
                <a:t>+</a:t>
              </a:r>
            </a:p>
          </p:txBody>
        </p:sp>
      </p:grpSp>
      <p:sp>
        <p:nvSpPr>
          <p:cNvPr id="54" name="LLCE"/>
          <p:cNvSpPr txBox="1"/>
          <p:nvPr/>
        </p:nvSpPr>
        <p:spPr>
          <a:xfrm>
            <a:off x="7860116" y="1882942"/>
            <a:ext cx="519374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spcBef>
                <a:spcPts val="0"/>
              </a:spcBef>
              <a:defRPr sz="2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828"/>
              <a:t>SES</a:t>
            </a:r>
          </a:p>
        </p:txBody>
      </p:sp>
      <p:sp>
        <p:nvSpPr>
          <p:cNvPr id="55" name="LLCE"/>
          <p:cNvSpPr txBox="1"/>
          <p:nvPr/>
        </p:nvSpPr>
        <p:spPr>
          <a:xfrm>
            <a:off x="8014518" y="2084290"/>
            <a:ext cx="206788" cy="342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spcBef>
                <a:spcPts val="0"/>
              </a:spcBef>
              <a:defRPr sz="2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758"/>
              <a:t>+</a:t>
            </a:r>
          </a:p>
        </p:txBody>
      </p:sp>
      <p:sp>
        <p:nvSpPr>
          <p:cNvPr id="56" name="Etudes supérieures envisagées"/>
          <p:cNvSpPr txBox="1"/>
          <p:nvPr/>
        </p:nvSpPr>
        <p:spPr>
          <a:xfrm>
            <a:off x="4709397" y="9619"/>
            <a:ext cx="2792239" cy="299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100">
                <a:solidFill>
                  <a:srgbClr val="A7A7A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rPr sz="1477"/>
              <a:t>Etudes supérieures envisagées</a:t>
            </a:r>
          </a:p>
        </p:txBody>
      </p:sp>
      <p:sp>
        <p:nvSpPr>
          <p:cNvPr id="57" name="Cercle"/>
          <p:cNvSpPr/>
          <p:nvPr/>
        </p:nvSpPr>
        <p:spPr>
          <a:xfrm>
            <a:off x="2996828" y="328426"/>
            <a:ext cx="6198344" cy="6201149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endParaRPr sz="1266"/>
          </a:p>
        </p:txBody>
      </p:sp>
      <p:sp>
        <p:nvSpPr>
          <p:cNvPr id="58" name="Cercle"/>
          <p:cNvSpPr/>
          <p:nvPr/>
        </p:nvSpPr>
        <p:spPr>
          <a:xfrm>
            <a:off x="4591140" y="1923459"/>
            <a:ext cx="3009720" cy="3011082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endParaRPr sz="1266"/>
          </a:p>
        </p:txBody>
      </p:sp>
      <p:sp>
        <p:nvSpPr>
          <p:cNvPr id="59" name="2 spécialités de Terminale"/>
          <p:cNvSpPr txBox="1"/>
          <p:nvPr/>
        </p:nvSpPr>
        <p:spPr>
          <a:xfrm>
            <a:off x="4912674" y="1167134"/>
            <a:ext cx="2381870" cy="299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100">
                <a:solidFill>
                  <a:srgbClr val="A7A7A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rPr sz="1477"/>
              <a:t>2 spécialités de Terminale </a:t>
            </a:r>
          </a:p>
        </p:txBody>
      </p:sp>
      <p:sp>
        <p:nvSpPr>
          <p:cNvPr id="60" name="3 spécialités de 1ère"/>
          <p:cNvSpPr txBox="1"/>
          <p:nvPr/>
        </p:nvSpPr>
        <p:spPr>
          <a:xfrm>
            <a:off x="5140139" y="2142272"/>
            <a:ext cx="1923412" cy="299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100">
                <a:solidFill>
                  <a:srgbClr val="A7A7A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rPr sz="1477"/>
              <a:t>3 spécialités de 1ère </a:t>
            </a:r>
          </a:p>
        </p:txBody>
      </p:sp>
      <p:sp>
        <p:nvSpPr>
          <p:cNvPr id="61" name="Réalisé par le…"/>
          <p:cNvSpPr txBox="1"/>
          <p:nvPr/>
        </p:nvSpPr>
        <p:spPr>
          <a:xfrm>
            <a:off x="7409155" y="6211565"/>
            <a:ext cx="3250891" cy="623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1700">
                <a:solidFill>
                  <a:srgbClr val="A7A7A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sz="1195"/>
              <a:t>Réalisé par le </a:t>
            </a:r>
          </a:p>
          <a:p>
            <a:pPr>
              <a:defRPr sz="1700">
                <a:solidFill>
                  <a:srgbClr val="A7A7A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sz="1195"/>
              <a:t>Groupe de Ressources Disciplinaires de SES</a:t>
            </a:r>
          </a:p>
          <a:p>
            <a:pPr>
              <a:defRPr sz="1700">
                <a:solidFill>
                  <a:srgbClr val="A7A7A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sz="1195"/>
              <a:t>de l’Académie de Lyon</a:t>
            </a:r>
          </a:p>
        </p:txBody>
      </p:sp>
      <p:sp>
        <p:nvSpPr>
          <p:cNvPr id="62" name="*LLCE = Langues Littératures et Cultures Etrangères"/>
          <p:cNvSpPr txBox="1"/>
          <p:nvPr/>
        </p:nvSpPr>
        <p:spPr>
          <a:xfrm>
            <a:off x="1541868" y="6544450"/>
            <a:ext cx="3648436" cy="2560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l" defTabSz="914400">
              <a:lnSpc>
                <a:spcPct val="100000"/>
              </a:lnSpc>
              <a:spcBef>
                <a:spcPts val="0"/>
              </a:spcBef>
              <a:defRPr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195"/>
              <a:t>*LLCE = Langues Littératures et Cultures Etrangères</a:t>
            </a:r>
          </a:p>
        </p:txBody>
      </p:sp>
    </p:spTree>
    <p:extLst>
      <p:ext uri="{BB962C8B-B14F-4D97-AF65-F5344CB8AC3E}">
        <p14:creationId xmlns:p14="http://schemas.microsoft.com/office/powerpoint/2010/main" val="2618730843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 advAuto="0"/>
      <p:bldP spid="27" grpId="0" animBg="1" advAuto="0"/>
      <p:bldP spid="28" grpId="0" animBg="1" advAuto="0"/>
      <p:bldP spid="29" grpId="0" animBg="1" advAuto="0"/>
      <p:bldP spid="30" grpId="0" animBg="1" advAuto="0"/>
      <p:bldP spid="41" grpId="0" animBg="1" advAuto="0"/>
      <p:bldP spid="48" grpId="0" animBg="1" advAuto="0"/>
      <p:bldP spid="53" grpId="0" animBg="1" advAuto="0"/>
      <p:bldP spid="56" grpId="0" animBg="1" advAuto="0"/>
      <p:bldP spid="57" grpId="0" animBg="1" advAuto="0"/>
      <p:bldP spid="58" grpId="0" animBg="1" advAuto="0"/>
      <p:bldP spid="59" grpId="0" animBg="1" advAuto="0"/>
      <p:bldP spid="60" grpId="0" animBg="1" advAuto="0"/>
      <p:bldP spid="61" grpId="0" animBg="1" advAuto="0"/>
      <p:bldP spid="62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B580BA-89F0-324B-8556-63E53B7E8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options facultatives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B5F18C-F83F-B943-A284-3C1E60834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sz="4000" dirty="0">
                <a:cs typeface="Arial" panose="020B0604020202020204" pitchFamily="34" charset="0"/>
              </a:rPr>
              <a:t>Maximum 1 enseignement en première parmi :</a:t>
            </a:r>
          </a:p>
          <a:p>
            <a:pPr lvl="1" algn="just"/>
            <a:r>
              <a:rPr lang="fr-FR" sz="3600" dirty="0">
                <a:cs typeface="Arial" panose="020B0604020202020204" pitchFamily="34" charset="0"/>
              </a:rPr>
              <a:t>Arts</a:t>
            </a:r>
          </a:p>
          <a:p>
            <a:pPr lvl="1" algn="just"/>
            <a:r>
              <a:rPr lang="fr-FR" sz="3600" dirty="0">
                <a:cs typeface="Arial" panose="020B0604020202020204" pitchFamily="34" charset="0"/>
              </a:rPr>
              <a:t>Latin</a:t>
            </a:r>
          </a:p>
          <a:p>
            <a:pPr lvl="1" algn="just"/>
            <a:r>
              <a:rPr lang="fr-FR" sz="3600" dirty="0">
                <a:cs typeface="Arial" panose="020B0604020202020204" pitchFamily="34" charset="0"/>
              </a:rPr>
              <a:t>Grec</a:t>
            </a:r>
          </a:p>
          <a:p>
            <a:pPr lvl="1" algn="just"/>
            <a:r>
              <a:rPr lang="fr-FR" sz="3600" dirty="0">
                <a:cs typeface="Arial" panose="020B0604020202020204" pitchFamily="34" charset="0"/>
              </a:rPr>
              <a:t>EPS</a:t>
            </a:r>
          </a:p>
          <a:p>
            <a:pPr lvl="1" algn="just"/>
            <a:r>
              <a:rPr lang="fr-FR" sz="3600" dirty="0">
                <a:cs typeface="Arial" panose="020B0604020202020204" pitchFamily="34" charset="0"/>
              </a:rPr>
              <a:t>LVC</a:t>
            </a:r>
          </a:p>
          <a:p>
            <a:pPr algn="just"/>
            <a:r>
              <a:rPr lang="fr-FR" sz="4000" dirty="0">
                <a:cs typeface="Arial" panose="020B0604020202020204" pitchFamily="34" charset="0"/>
              </a:rPr>
              <a:t>Choix possible d’un second en terminale parmi :</a:t>
            </a:r>
          </a:p>
          <a:p>
            <a:pPr lvl="1" algn="just"/>
            <a:r>
              <a:rPr lang="fr-FR" sz="3600" dirty="0">
                <a:cs typeface="Arial" panose="020B0604020202020204" pitchFamily="34" charset="0"/>
              </a:rPr>
              <a:t>Mathématiques expertes</a:t>
            </a:r>
          </a:p>
          <a:p>
            <a:pPr lvl="1" algn="just"/>
            <a:r>
              <a:rPr lang="fr-FR" sz="3600" dirty="0">
                <a:cs typeface="Arial" panose="020B0604020202020204" pitchFamily="34" charset="0"/>
              </a:rPr>
              <a:t>Mathématiques complémentaires</a:t>
            </a:r>
          </a:p>
          <a:p>
            <a:pPr lvl="1" algn="just"/>
            <a:r>
              <a:rPr lang="fr-FR" sz="3600" dirty="0">
                <a:cs typeface="Arial" panose="020B0604020202020204" pitchFamily="34" charset="0"/>
              </a:rPr>
              <a:t>Droit et grands enjeux du monde contemporain</a:t>
            </a:r>
          </a:p>
          <a:p>
            <a:pPr algn="just"/>
            <a:r>
              <a:rPr lang="fr-FR" sz="4000" dirty="0">
                <a:cs typeface="Arial" panose="020B0604020202020204" pitchFamily="34" charset="0"/>
              </a:rPr>
              <a:t>Durée hebdomadaire de 3h</a:t>
            </a:r>
          </a:p>
        </p:txBody>
      </p:sp>
    </p:spTree>
    <p:extLst>
      <p:ext uri="{BB962C8B-B14F-4D97-AF65-F5344CB8AC3E}">
        <p14:creationId xmlns:p14="http://schemas.microsoft.com/office/powerpoint/2010/main" val="23207647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oupe"/>
          <p:cNvGrpSpPr/>
          <p:nvPr/>
        </p:nvGrpSpPr>
        <p:grpSpPr>
          <a:xfrm>
            <a:off x="1617466" y="2619312"/>
            <a:ext cx="3295690" cy="4037146"/>
            <a:chOff x="-1" y="2388636"/>
            <a:chExt cx="4687202" cy="5741717"/>
          </a:xfrm>
        </p:grpSpPr>
        <p:sp>
          <p:nvSpPr>
            <p:cNvPr id="119" name="Ligne"/>
            <p:cNvSpPr/>
            <p:nvPr/>
          </p:nvSpPr>
          <p:spPr>
            <a:xfrm>
              <a:off x="1318311" y="2848924"/>
              <a:ext cx="2364762" cy="1894179"/>
            </a:xfrm>
            <a:prstGeom prst="line">
              <a:avLst/>
            </a:prstGeom>
            <a:noFill/>
            <a:ln w="25400" cap="flat">
              <a:solidFill>
                <a:srgbClr val="F6BC1A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20" name="Ligne"/>
            <p:cNvSpPr/>
            <p:nvPr/>
          </p:nvSpPr>
          <p:spPr>
            <a:xfrm flipH="1">
              <a:off x="1616834" y="4727136"/>
              <a:ext cx="1965438" cy="1042079"/>
            </a:xfrm>
            <a:prstGeom prst="line">
              <a:avLst/>
            </a:prstGeom>
            <a:noFill/>
            <a:ln w="25400" cap="flat">
              <a:solidFill>
                <a:srgbClr val="F6BC1A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21" name="Ligne"/>
            <p:cNvSpPr/>
            <p:nvPr/>
          </p:nvSpPr>
          <p:spPr>
            <a:xfrm flipH="1">
              <a:off x="3641371" y="4729905"/>
              <a:ext cx="1" cy="2647646"/>
            </a:xfrm>
            <a:prstGeom prst="line">
              <a:avLst/>
            </a:prstGeom>
            <a:noFill/>
            <a:ln w="25400" cap="flat">
              <a:solidFill>
                <a:srgbClr val="F6BC1A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grpSp>
          <p:nvGrpSpPr>
            <p:cNvPr id="129" name="Groupe"/>
            <p:cNvGrpSpPr/>
            <p:nvPr/>
          </p:nvGrpSpPr>
          <p:grpSpPr>
            <a:xfrm>
              <a:off x="-1" y="2388636"/>
              <a:ext cx="4687202" cy="5741717"/>
              <a:chOff x="-91262" y="235914"/>
              <a:chExt cx="4687201" cy="5741716"/>
            </a:xfrm>
          </p:grpSpPr>
          <p:grpSp>
            <p:nvGrpSpPr>
              <p:cNvPr id="124" name="Groupe"/>
              <p:cNvGrpSpPr/>
              <p:nvPr/>
            </p:nvGrpSpPr>
            <p:grpSpPr>
              <a:xfrm>
                <a:off x="231908" y="3410895"/>
                <a:ext cx="2529772" cy="2074984"/>
                <a:chOff x="0" y="-2324"/>
                <a:chExt cx="2529770" cy="2074983"/>
              </a:xfrm>
            </p:grpSpPr>
            <p:sp>
              <p:nvSpPr>
                <p:cNvPr id="122" name="DUT…"/>
                <p:cNvSpPr txBox="1"/>
                <p:nvPr/>
              </p:nvSpPr>
              <p:spPr>
                <a:xfrm>
                  <a:off x="0" y="194040"/>
                  <a:ext cx="2529770" cy="187861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35719" tIns="35719" rIns="35719" bIns="35719" numCol="2" spcCol="126488" anchor="ctr">
                  <a:noAutofit/>
                </a:bodyPr>
                <a:lstStyle/>
                <a:p>
                  <a:pPr defTabSz="321457">
                    <a:lnSpc>
                      <a:spcPct val="80000"/>
                    </a:lnSpc>
                    <a:spcBef>
                      <a:spcPts val="492"/>
                    </a:spcBef>
                    <a:buSzPct val="100000"/>
                    <a:buChar char="-"/>
                    <a:defRPr sz="1700">
                      <a:solidFill>
                        <a:srgbClr val="F6BC1A"/>
                      </a:solidFill>
                    </a:defRPr>
                  </a:pPr>
                  <a:r>
                    <a:rPr sz="1195"/>
                    <a:t>GCCD</a:t>
                  </a:r>
                </a:p>
                <a:p>
                  <a:pPr defTabSz="321457">
                    <a:lnSpc>
                      <a:spcPct val="80000"/>
                    </a:lnSpc>
                    <a:spcBef>
                      <a:spcPts val="492"/>
                    </a:spcBef>
                    <a:buSzPct val="100000"/>
                    <a:buChar char="-"/>
                    <a:defRPr sz="1700">
                      <a:solidFill>
                        <a:srgbClr val="F6BC1A"/>
                      </a:solidFill>
                    </a:defRPr>
                  </a:pPr>
                  <a:r>
                    <a:rPr sz="1195"/>
                    <a:t> GEII</a:t>
                  </a:r>
                </a:p>
                <a:p>
                  <a:pPr defTabSz="321457">
                    <a:lnSpc>
                      <a:spcPct val="80000"/>
                    </a:lnSpc>
                    <a:spcBef>
                      <a:spcPts val="492"/>
                    </a:spcBef>
                    <a:buSzPct val="100000"/>
                    <a:buChar char="-"/>
                    <a:defRPr sz="1700">
                      <a:solidFill>
                        <a:srgbClr val="F6BC1A"/>
                      </a:solidFill>
                    </a:defRPr>
                  </a:pPr>
                  <a:r>
                    <a:rPr sz="1195"/>
                    <a:t> GEM</a:t>
                  </a:r>
                </a:p>
                <a:p>
                  <a:pPr defTabSz="321457">
                    <a:lnSpc>
                      <a:spcPct val="80000"/>
                    </a:lnSpc>
                    <a:spcBef>
                      <a:spcPts val="492"/>
                    </a:spcBef>
                    <a:buSzPct val="100000"/>
                    <a:buChar char="-"/>
                    <a:defRPr sz="1700">
                      <a:solidFill>
                        <a:srgbClr val="F6BC1A"/>
                      </a:solidFill>
                    </a:defRPr>
                  </a:pPr>
                  <a:r>
                    <a:rPr sz="1195"/>
                    <a:t> PEC</a:t>
                  </a:r>
                </a:p>
                <a:p>
                  <a:pPr defTabSz="321457">
                    <a:lnSpc>
                      <a:spcPct val="80000"/>
                    </a:lnSpc>
                    <a:spcBef>
                      <a:spcPts val="492"/>
                    </a:spcBef>
                    <a:buSzPct val="100000"/>
                    <a:buChar char="-"/>
                    <a:defRPr sz="1700">
                      <a:solidFill>
                        <a:srgbClr val="F6BC1A"/>
                      </a:solidFill>
                    </a:defRPr>
                  </a:pPr>
                  <a:r>
                    <a:rPr sz="1195"/>
                    <a:t>QLIO</a:t>
                  </a:r>
                </a:p>
                <a:p>
                  <a:pPr defTabSz="321457">
                    <a:lnSpc>
                      <a:spcPct val="80000"/>
                    </a:lnSpc>
                    <a:spcBef>
                      <a:spcPts val="492"/>
                    </a:spcBef>
                    <a:buSzPct val="100000"/>
                    <a:buChar char="-"/>
                    <a:defRPr sz="1700">
                      <a:solidFill>
                        <a:srgbClr val="F6BC1A"/>
                      </a:solidFill>
                    </a:defRPr>
                  </a:pPr>
                  <a:r>
                    <a:rPr sz="1195"/>
                    <a:t> RT</a:t>
                  </a:r>
                </a:p>
                <a:p>
                  <a:pPr defTabSz="321457">
                    <a:lnSpc>
                      <a:spcPct val="80000"/>
                    </a:lnSpc>
                    <a:spcBef>
                      <a:spcPts val="492"/>
                    </a:spcBef>
                    <a:buSzPct val="100000"/>
                    <a:buChar char="-"/>
                    <a:defRPr sz="1700">
                      <a:solidFill>
                        <a:srgbClr val="F6BC1A"/>
                      </a:solidFill>
                    </a:defRPr>
                  </a:pPr>
                  <a:r>
                    <a:rPr sz="1195"/>
                    <a:t> SGM</a:t>
                  </a:r>
                </a:p>
                <a:p>
                  <a:pPr defTabSz="321457">
                    <a:lnSpc>
                      <a:spcPct val="80000"/>
                    </a:lnSpc>
                    <a:spcBef>
                      <a:spcPts val="492"/>
                    </a:spcBef>
                    <a:buSzPct val="100000"/>
                    <a:buChar char="-"/>
                    <a:defRPr sz="1700">
                      <a:solidFill>
                        <a:srgbClr val="F6BC1A"/>
                      </a:solidFill>
                    </a:defRPr>
                  </a:pPr>
                  <a:r>
                    <a:rPr sz="1195"/>
                    <a:t> Carrières sociales </a:t>
                  </a:r>
                </a:p>
              </p:txBody>
            </p:sp>
            <p:sp>
              <p:nvSpPr>
                <p:cNvPr id="123" name="DUT"/>
                <p:cNvSpPr txBox="1"/>
                <p:nvPr/>
              </p:nvSpPr>
              <p:spPr>
                <a:xfrm>
                  <a:off x="651102" y="-2324"/>
                  <a:ext cx="483324" cy="31698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35719" tIns="35719" rIns="35719" bIns="35719" numCol="1" anchor="ctr">
                  <a:spAutoFit/>
                </a:bodyPr>
                <a:lstStyle>
                  <a:lvl1pPr algn="l" defTabSz="457200">
                    <a:lnSpc>
                      <a:spcPct val="80000"/>
                    </a:lnSpc>
                    <a:spcBef>
                      <a:spcPts val="700"/>
                    </a:spcBef>
                    <a:defRPr sz="1700" u="sng">
                      <a:solidFill>
                        <a:srgbClr val="F6BC1A"/>
                      </a:solidFill>
                    </a:defRPr>
                  </a:lvl1pPr>
                </a:lstStyle>
                <a:p>
                  <a:r>
                    <a:rPr sz="1195"/>
                    <a:t>DUT</a:t>
                  </a:r>
                </a:p>
              </p:txBody>
            </p:sp>
          </p:grpSp>
          <p:sp>
            <p:nvSpPr>
              <p:cNvPr id="125" name="ECOLES…"/>
              <p:cNvSpPr txBox="1"/>
              <p:nvPr/>
            </p:nvSpPr>
            <p:spPr>
              <a:xfrm>
                <a:off x="2053520" y="5360252"/>
                <a:ext cx="2542419" cy="61737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35719" tIns="35719" rIns="35719" bIns="35719" numCol="1" anchor="ctr">
                <a:spAutoFit/>
              </a:bodyPr>
              <a:lstStyle/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 u="sng">
                    <a:solidFill>
                      <a:srgbClr val="F6BC1A"/>
                    </a:solidFill>
                  </a:defRPr>
                </a:pPr>
                <a:r>
                  <a:rPr sz="1195"/>
                  <a:t>CPGE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F6BC1A"/>
                    </a:solidFill>
                  </a:defRPr>
                </a:pPr>
                <a:r>
                  <a:rPr sz="1195"/>
                  <a:t>- Ecole de commerce</a:t>
                </a:r>
              </a:p>
            </p:txBody>
          </p:sp>
          <p:grpSp>
            <p:nvGrpSpPr>
              <p:cNvPr id="128" name="Groupe"/>
              <p:cNvGrpSpPr/>
              <p:nvPr/>
            </p:nvGrpSpPr>
            <p:grpSpPr>
              <a:xfrm>
                <a:off x="-91262" y="235914"/>
                <a:ext cx="3176111" cy="2862748"/>
                <a:chOff x="0" y="-127313"/>
                <a:chExt cx="3176110" cy="2862746"/>
              </a:xfrm>
            </p:grpSpPr>
            <p:sp>
              <p:nvSpPr>
                <p:cNvPr id="126" name="LICENCES…"/>
                <p:cNvSpPr txBox="1"/>
                <p:nvPr/>
              </p:nvSpPr>
              <p:spPr>
                <a:xfrm>
                  <a:off x="-1" y="287195"/>
                  <a:ext cx="3176112" cy="244823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35719" tIns="35719" rIns="35719" bIns="35719" numCol="2" spcCol="158805" anchor="ctr">
                  <a:noAutofit/>
                </a:bodyPr>
                <a:lstStyle/>
                <a:p>
                  <a:pPr defTabSz="321457">
                    <a:lnSpc>
                      <a:spcPct val="80000"/>
                    </a:lnSpc>
                    <a:spcBef>
                      <a:spcPts val="492"/>
                    </a:spcBef>
                    <a:buSzPct val="100000"/>
                    <a:buChar char="-"/>
                    <a:defRPr sz="1700">
                      <a:solidFill>
                        <a:srgbClr val="F6BC1A"/>
                      </a:solidFill>
                    </a:defRPr>
                  </a:pPr>
                  <a:r>
                    <a:rPr sz="1195"/>
                    <a:t> MIASH</a:t>
                  </a:r>
                </a:p>
                <a:p>
                  <a:pPr defTabSz="321457">
                    <a:lnSpc>
                      <a:spcPct val="80000"/>
                    </a:lnSpc>
                    <a:spcBef>
                      <a:spcPts val="492"/>
                    </a:spcBef>
                    <a:buSzPct val="100000"/>
                    <a:buChar char="-"/>
                    <a:defRPr sz="1700">
                      <a:solidFill>
                        <a:srgbClr val="F6BC1A"/>
                      </a:solidFill>
                    </a:defRPr>
                  </a:pPr>
                  <a:r>
                    <a:rPr sz="1195"/>
                    <a:t> STAPS</a:t>
                  </a:r>
                </a:p>
                <a:p>
                  <a:pPr defTabSz="321457">
                    <a:lnSpc>
                      <a:spcPct val="80000"/>
                    </a:lnSpc>
                    <a:spcBef>
                      <a:spcPts val="492"/>
                    </a:spcBef>
                    <a:buSzPct val="100000"/>
                    <a:buChar char="-"/>
                    <a:defRPr sz="1700">
                      <a:solidFill>
                        <a:srgbClr val="F6BC1A"/>
                      </a:solidFill>
                    </a:defRPr>
                  </a:pPr>
                  <a:r>
                    <a:rPr sz="1195"/>
                    <a:t> Psychologie</a:t>
                  </a:r>
                </a:p>
                <a:p>
                  <a:pPr defTabSz="321457">
                    <a:lnSpc>
                      <a:spcPct val="80000"/>
                    </a:lnSpc>
                    <a:spcBef>
                      <a:spcPts val="492"/>
                    </a:spcBef>
                    <a:buSzPct val="100000"/>
                    <a:buChar char="-"/>
                    <a:defRPr sz="1700">
                      <a:solidFill>
                        <a:srgbClr val="F6BC1A"/>
                      </a:solidFill>
                    </a:defRPr>
                  </a:pPr>
                  <a:r>
                    <a:rPr sz="1195"/>
                    <a:t> L. AS</a:t>
                  </a:r>
                </a:p>
                <a:p>
                  <a:pPr defTabSz="321457">
                    <a:lnSpc>
                      <a:spcPct val="80000"/>
                    </a:lnSpc>
                    <a:spcBef>
                      <a:spcPts val="492"/>
                    </a:spcBef>
                    <a:buSzPct val="100000"/>
                    <a:buChar char="-"/>
                    <a:defRPr sz="1700">
                      <a:solidFill>
                        <a:srgbClr val="F6BC1A"/>
                      </a:solidFill>
                    </a:defRPr>
                  </a:pPr>
                  <a:r>
                    <a:rPr sz="1195"/>
                    <a:t> PASS</a:t>
                  </a:r>
                </a:p>
                <a:p>
                  <a:pPr defTabSz="321457">
                    <a:lnSpc>
                      <a:spcPct val="80000"/>
                    </a:lnSpc>
                    <a:spcBef>
                      <a:spcPts val="492"/>
                    </a:spcBef>
                    <a:buSzPct val="100000"/>
                    <a:buChar char="-"/>
                    <a:defRPr sz="1700">
                      <a:solidFill>
                        <a:srgbClr val="F6BC1A"/>
                      </a:solidFill>
                    </a:defRPr>
                  </a:pPr>
                  <a:r>
                    <a:rPr sz="1195"/>
                    <a:t> TQM</a:t>
                  </a:r>
                </a:p>
                <a:p>
                  <a:pPr defTabSz="321457">
                    <a:lnSpc>
                      <a:spcPct val="80000"/>
                    </a:lnSpc>
                    <a:spcBef>
                      <a:spcPts val="492"/>
                    </a:spcBef>
                    <a:buSzPct val="100000"/>
                    <a:buChar char="-"/>
                    <a:defRPr sz="1700">
                      <a:solidFill>
                        <a:srgbClr val="F6BC1A"/>
                      </a:solidFill>
                    </a:defRPr>
                  </a:pPr>
                  <a:r>
                    <a:rPr sz="1195"/>
                    <a:t> MSH</a:t>
                  </a:r>
                </a:p>
              </p:txBody>
            </p:sp>
            <p:sp>
              <p:nvSpPr>
                <p:cNvPr id="127" name="LICENCES"/>
                <p:cNvSpPr txBox="1"/>
                <p:nvPr/>
              </p:nvSpPr>
              <p:spPr>
                <a:xfrm>
                  <a:off x="32311" y="-127314"/>
                  <a:ext cx="1284927" cy="51960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35719" tIns="35719" rIns="35719" bIns="35719" numCol="1" anchor="ctr">
                  <a:noAutofit/>
                </a:bodyPr>
                <a:lstStyle>
                  <a:lvl1pPr defTabSz="457200">
                    <a:lnSpc>
                      <a:spcPct val="80000"/>
                    </a:lnSpc>
                    <a:spcBef>
                      <a:spcPts val="700"/>
                    </a:spcBef>
                    <a:defRPr sz="1700" u="sng">
                      <a:solidFill>
                        <a:srgbClr val="F6BC1A"/>
                      </a:solidFill>
                    </a:defRPr>
                  </a:lvl1pPr>
                </a:lstStyle>
                <a:p>
                  <a:r>
                    <a:rPr sz="1195"/>
                    <a:t>LICENCES</a:t>
                  </a:r>
                </a:p>
              </p:txBody>
            </p:sp>
          </p:grpSp>
        </p:grpSp>
      </p:grpSp>
      <p:grpSp>
        <p:nvGrpSpPr>
          <p:cNvPr id="136" name="Groupe"/>
          <p:cNvGrpSpPr/>
          <p:nvPr/>
        </p:nvGrpSpPr>
        <p:grpSpPr>
          <a:xfrm>
            <a:off x="6089328" y="3370844"/>
            <a:ext cx="1787640" cy="2660271"/>
            <a:chOff x="0" y="-1"/>
            <a:chExt cx="2542419" cy="3783496"/>
          </a:xfrm>
        </p:grpSpPr>
        <p:sp>
          <p:nvSpPr>
            <p:cNvPr id="131" name="Ligne"/>
            <p:cNvSpPr/>
            <p:nvPr/>
          </p:nvSpPr>
          <p:spPr>
            <a:xfrm flipH="1" flipV="1">
              <a:off x="0" y="-1"/>
              <a:ext cx="1691995" cy="2828627"/>
            </a:xfrm>
            <a:prstGeom prst="line">
              <a:avLst/>
            </a:prstGeom>
            <a:noFill/>
            <a:ln w="63500" cap="flat">
              <a:solidFill>
                <a:srgbClr val="E5E5E5"/>
              </a:solidFill>
              <a:prstDash val="solid"/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grpSp>
          <p:nvGrpSpPr>
            <p:cNvPr id="135" name="Groupe"/>
            <p:cNvGrpSpPr/>
            <p:nvPr/>
          </p:nvGrpSpPr>
          <p:grpSpPr>
            <a:xfrm>
              <a:off x="840787" y="2081863"/>
              <a:ext cx="1701632" cy="1701632"/>
              <a:chOff x="0" y="0"/>
              <a:chExt cx="1701631" cy="1701631"/>
            </a:xfrm>
          </p:grpSpPr>
          <p:sp>
            <p:nvSpPr>
              <p:cNvPr id="132" name="Cercle"/>
              <p:cNvSpPr/>
              <p:nvPr/>
            </p:nvSpPr>
            <p:spPr>
              <a:xfrm>
                <a:off x="0" y="0"/>
                <a:ext cx="1701631" cy="1701631"/>
              </a:xfrm>
              <a:prstGeom prst="ellipse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b="0" cap="all">
                    <a:solidFill>
                      <a:srgbClr val="FFFFFF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 sz="1266"/>
              </a:p>
            </p:txBody>
          </p:sp>
          <p:sp>
            <p:nvSpPr>
              <p:cNvPr id="133" name="LLCE"/>
              <p:cNvSpPr txBox="1"/>
              <p:nvPr/>
            </p:nvSpPr>
            <p:spPr>
              <a:xfrm>
                <a:off x="698414" y="346861"/>
                <a:ext cx="262181" cy="4181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35719" tIns="35719" rIns="35719" bIns="35719" numCol="1" anchor="ctr">
                <a:spAutoFit/>
              </a:bodyPr>
              <a:lstStyle>
                <a:lvl1pPr defTabSz="457200">
                  <a:lnSpc>
                    <a:spcPct val="80000"/>
                  </a:lnSpc>
                  <a:defRPr sz="2500" b="0">
                    <a:solidFill>
                      <a:srgbClr val="FFFFFF"/>
                    </a:solidFill>
                  </a:defRPr>
                </a:lvl1pPr>
              </a:lstStyle>
              <a:p>
                <a:r>
                  <a:rPr sz="1758"/>
                  <a:t>+</a:t>
                </a:r>
              </a:p>
            </p:txBody>
          </p:sp>
          <p:sp>
            <p:nvSpPr>
              <p:cNvPr id="134" name="Maths"/>
              <p:cNvSpPr txBox="1"/>
              <p:nvPr/>
            </p:nvSpPr>
            <p:spPr>
              <a:xfrm>
                <a:off x="352499" y="104156"/>
                <a:ext cx="927160" cy="4181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35719" tIns="35719" rIns="35719" bIns="35719" numCol="1" anchor="ctr">
                <a:spAutoFit/>
              </a:bodyPr>
              <a:lstStyle>
                <a:lvl1pPr defTabSz="457200">
                  <a:lnSpc>
                    <a:spcPct val="80000"/>
                  </a:lnSpc>
                  <a:defRPr sz="2500" b="0">
                    <a:solidFill>
                      <a:srgbClr val="FFFFFF"/>
                    </a:solidFill>
                  </a:defRPr>
                </a:lvl1pPr>
              </a:lstStyle>
              <a:p>
                <a:r>
                  <a:rPr sz="1758"/>
                  <a:t>Maths</a:t>
                </a:r>
              </a:p>
            </p:txBody>
          </p:sp>
        </p:grpSp>
      </p:grpSp>
      <p:sp>
        <p:nvSpPr>
          <p:cNvPr id="137" name="Ligne"/>
          <p:cNvSpPr/>
          <p:nvPr/>
        </p:nvSpPr>
        <p:spPr>
          <a:xfrm flipH="1">
            <a:off x="5572641" y="2465516"/>
            <a:ext cx="2223058" cy="1272488"/>
          </a:xfrm>
          <a:prstGeom prst="line">
            <a:avLst/>
          </a:prstGeom>
          <a:ln w="25400">
            <a:solidFill>
              <a:srgbClr val="7FD677"/>
            </a:solidFill>
          </a:ln>
        </p:spPr>
        <p:txBody>
          <a:bodyPr lIns="32145" tIns="32145" rIns="32145" bIns="32145"/>
          <a:lstStyle/>
          <a:p>
            <a:pPr defTabSz="321457">
              <a:lnSpc>
                <a:spcPct val="80000"/>
              </a:lnSpc>
              <a:spcBef>
                <a:spcPts val="3867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3516"/>
          </a:p>
        </p:txBody>
      </p:sp>
      <p:sp>
        <p:nvSpPr>
          <p:cNvPr id="138" name="Ligne"/>
          <p:cNvSpPr/>
          <p:nvPr/>
        </p:nvSpPr>
        <p:spPr>
          <a:xfrm flipH="1">
            <a:off x="4440291" y="3440921"/>
            <a:ext cx="1585589" cy="787444"/>
          </a:xfrm>
          <a:prstGeom prst="line">
            <a:avLst/>
          </a:prstGeom>
          <a:ln w="25400">
            <a:solidFill>
              <a:srgbClr val="F6BC1A"/>
            </a:solidFill>
          </a:ln>
        </p:spPr>
        <p:txBody>
          <a:bodyPr lIns="32145" tIns="32145" rIns="32145" bIns="32145"/>
          <a:lstStyle/>
          <a:p>
            <a:pPr defTabSz="321457">
              <a:lnSpc>
                <a:spcPct val="80000"/>
              </a:lnSpc>
              <a:spcBef>
                <a:spcPts val="3867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3516"/>
          </a:p>
        </p:txBody>
      </p:sp>
      <p:sp>
        <p:nvSpPr>
          <p:cNvPr id="139" name="Groupe"/>
          <p:cNvSpPr/>
          <p:nvPr/>
        </p:nvSpPr>
        <p:spPr>
          <a:xfrm>
            <a:off x="5159173" y="2492173"/>
            <a:ext cx="1873654" cy="1873654"/>
          </a:xfrm>
          <a:prstGeom prst="ellipse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algn="ctr">
              <a:defRPr sz="2100" b="0" cap="all">
                <a:solidFill>
                  <a:srgbClr val="FFFFFF"/>
                </a:solidFill>
              </a:defRPr>
            </a:pPr>
            <a:r>
              <a:rPr sz="1477" dirty="0"/>
              <a:t>SES</a:t>
            </a:r>
          </a:p>
          <a:p>
            <a:pPr algn="ctr">
              <a:defRPr sz="2100" b="0" cap="all">
                <a:solidFill>
                  <a:srgbClr val="FFFFFF"/>
                </a:solidFill>
              </a:defRPr>
            </a:pPr>
            <a:r>
              <a:rPr sz="1477" dirty="0"/>
              <a:t>+</a:t>
            </a:r>
          </a:p>
          <a:p>
            <a:pPr algn="ctr">
              <a:defRPr sz="2100" b="0" cap="all">
                <a:solidFill>
                  <a:srgbClr val="FFFFFF"/>
                </a:solidFill>
              </a:defRPr>
            </a:pPr>
            <a:r>
              <a:rPr sz="1477" dirty="0" err="1"/>
              <a:t>Maths</a:t>
            </a:r>
            <a:endParaRPr sz="1477" dirty="0"/>
          </a:p>
          <a:p>
            <a:pPr algn="ctr">
              <a:defRPr sz="2100" b="0" cap="all">
                <a:solidFill>
                  <a:srgbClr val="FFFFFF"/>
                </a:solidFill>
              </a:defRPr>
            </a:pPr>
            <a:r>
              <a:rPr sz="1477" dirty="0"/>
              <a:t>+</a:t>
            </a:r>
          </a:p>
          <a:p>
            <a:pPr algn="ctr">
              <a:defRPr sz="2100" b="0" cap="all">
                <a:solidFill>
                  <a:srgbClr val="FFFFFF"/>
                </a:solidFill>
              </a:defRPr>
            </a:pPr>
            <a:r>
              <a:rPr sz="1477" dirty="0"/>
              <a:t>PHYSIQUE</a:t>
            </a:r>
            <a:r>
              <a:rPr lang="fr-FR" sz="1477" dirty="0"/>
              <a:t>-</a:t>
            </a:r>
            <a:r>
              <a:rPr sz="1477" dirty="0"/>
              <a:t> CHIMIE</a:t>
            </a:r>
          </a:p>
        </p:txBody>
      </p:sp>
      <p:sp>
        <p:nvSpPr>
          <p:cNvPr id="140" name="Cercle"/>
          <p:cNvSpPr/>
          <p:nvPr/>
        </p:nvSpPr>
        <p:spPr>
          <a:xfrm>
            <a:off x="7532083" y="1680178"/>
            <a:ext cx="1196459" cy="1196459"/>
          </a:xfrm>
          <a:prstGeom prst="ellipse">
            <a:avLst/>
          </a:prstGeom>
          <a:solidFill>
            <a:srgbClr val="7FD677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cap="all">
                <a:solidFill>
                  <a:srgbClr val="FFFFF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1266"/>
          </a:p>
        </p:txBody>
      </p:sp>
      <p:sp>
        <p:nvSpPr>
          <p:cNvPr id="141" name="Maths"/>
          <p:cNvSpPr txBox="1"/>
          <p:nvPr/>
        </p:nvSpPr>
        <p:spPr>
          <a:xfrm>
            <a:off x="7779934" y="2358967"/>
            <a:ext cx="651910" cy="29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rPr sz="1758"/>
              <a:t>Maths</a:t>
            </a:r>
          </a:p>
        </p:txBody>
      </p:sp>
      <p:sp>
        <p:nvSpPr>
          <p:cNvPr id="142" name="SVT"/>
          <p:cNvSpPr txBox="1"/>
          <p:nvPr/>
        </p:nvSpPr>
        <p:spPr>
          <a:xfrm>
            <a:off x="5898306" y="1640406"/>
            <a:ext cx="330668" cy="240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rPr sz="1336"/>
              <a:t>SVT</a:t>
            </a:r>
          </a:p>
        </p:txBody>
      </p:sp>
      <p:sp>
        <p:nvSpPr>
          <p:cNvPr id="143" name="Humanités LP"/>
          <p:cNvSpPr txBox="1"/>
          <p:nvPr/>
        </p:nvSpPr>
        <p:spPr>
          <a:xfrm>
            <a:off x="5521058" y="4978597"/>
            <a:ext cx="1024063" cy="240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rPr sz="1336"/>
              <a:t>Humanités LP</a:t>
            </a:r>
          </a:p>
        </p:txBody>
      </p:sp>
      <p:sp>
        <p:nvSpPr>
          <p:cNvPr id="144" name="Arts"/>
          <p:cNvSpPr txBox="1"/>
          <p:nvPr/>
        </p:nvSpPr>
        <p:spPr>
          <a:xfrm>
            <a:off x="4398443" y="2354015"/>
            <a:ext cx="355868" cy="240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rPr sz="1336"/>
              <a:t>Arts</a:t>
            </a:r>
          </a:p>
        </p:txBody>
      </p:sp>
      <p:grpSp>
        <p:nvGrpSpPr>
          <p:cNvPr id="153" name="Groupe"/>
          <p:cNvGrpSpPr/>
          <p:nvPr/>
        </p:nvGrpSpPr>
        <p:grpSpPr>
          <a:xfrm>
            <a:off x="8175362" y="88367"/>
            <a:ext cx="2573682" cy="4342657"/>
            <a:chOff x="41684" y="302002"/>
            <a:chExt cx="3660346" cy="6176223"/>
          </a:xfrm>
        </p:grpSpPr>
        <p:sp>
          <p:nvSpPr>
            <p:cNvPr id="145" name="Ligne"/>
            <p:cNvSpPr/>
            <p:nvPr/>
          </p:nvSpPr>
          <p:spPr>
            <a:xfrm>
              <a:off x="744472" y="3707909"/>
              <a:ext cx="686447" cy="192374"/>
            </a:xfrm>
            <a:prstGeom prst="line">
              <a:avLst/>
            </a:prstGeom>
            <a:noFill/>
            <a:ln w="25400" cap="flat">
              <a:solidFill>
                <a:srgbClr val="7FD677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46" name="Ligne"/>
            <p:cNvSpPr/>
            <p:nvPr/>
          </p:nvSpPr>
          <p:spPr>
            <a:xfrm flipV="1">
              <a:off x="41684" y="1701351"/>
              <a:ext cx="208671" cy="836923"/>
            </a:xfrm>
            <a:prstGeom prst="line">
              <a:avLst/>
            </a:prstGeom>
            <a:noFill/>
            <a:ln w="25400" cap="flat">
              <a:solidFill>
                <a:srgbClr val="7FD677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47" name="Ligne"/>
            <p:cNvSpPr/>
            <p:nvPr/>
          </p:nvSpPr>
          <p:spPr>
            <a:xfrm flipH="1">
              <a:off x="672134" y="2424647"/>
              <a:ext cx="971740" cy="530773"/>
            </a:xfrm>
            <a:prstGeom prst="line">
              <a:avLst/>
            </a:prstGeom>
            <a:noFill/>
            <a:ln w="25400" cap="flat">
              <a:solidFill>
                <a:srgbClr val="7FD677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48" name="LICENCES…"/>
            <p:cNvSpPr txBox="1"/>
            <p:nvPr/>
          </p:nvSpPr>
          <p:spPr>
            <a:xfrm>
              <a:off x="1686318" y="313374"/>
              <a:ext cx="2015712" cy="32296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 u="sng">
                  <a:solidFill>
                    <a:srgbClr val="7FD677"/>
                  </a:solidFill>
                </a:defRPr>
              </a:pPr>
              <a:r>
                <a:rPr sz="1195"/>
                <a:t>LICENCES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7FD677"/>
                  </a:solidFill>
                </a:defRPr>
              </a:pPr>
              <a:r>
                <a:rPr sz="1195"/>
                <a:t>- Economie – gestion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7FD677"/>
                  </a:solidFill>
                </a:defRPr>
              </a:pPr>
              <a:r>
                <a:rPr sz="1195"/>
                <a:t>- MSH / AES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700">
                  <a:solidFill>
                    <a:srgbClr val="7FD677"/>
                  </a:solidFill>
                </a:defRPr>
              </a:pPr>
              <a:r>
                <a:rPr sz="1195"/>
                <a:t>TQM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700">
                  <a:solidFill>
                    <a:srgbClr val="7FD677"/>
                  </a:solidFill>
                </a:defRPr>
              </a:pPr>
              <a:r>
                <a:rPr sz="1195"/>
                <a:t> Psychologie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7FD677"/>
                  </a:solidFill>
                </a:defRPr>
              </a:pPr>
              <a:r>
                <a:rPr sz="1195"/>
                <a:t>- MIASH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7FD677"/>
                  </a:solidFill>
                </a:defRPr>
              </a:pPr>
              <a:r>
                <a:rPr sz="1195"/>
                <a:t>- DCG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7FD677"/>
                  </a:solidFill>
                </a:defRPr>
              </a:pPr>
              <a:r>
                <a:rPr sz="1195"/>
                <a:t>- Administration publique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7FD677"/>
                  </a:solidFill>
                </a:defRPr>
              </a:pPr>
              <a:r>
                <a:rPr sz="1195"/>
                <a:t>- Droit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7FD677"/>
                  </a:solidFill>
                </a:defRPr>
              </a:pPr>
              <a:r>
                <a:rPr sz="1195"/>
                <a:t>- LEA</a:t>
              </a:r>
            </a:p>
          </p:txBody>
        </p:sp>
        <p:sp>
          <p:nvSpPr>
            <p:cNvPr id="149" name="CPGE…"/>
            <p:cNvSpPr txBox="1"/>
            <p:nvPr/>
          </p:nvSpPr>
          <p:spPr>
            <a:xfrm>
              <a:off x="247945" y="302002"/>
              <a:ext cx="1091455" cy="18189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 u="sng">
                  <a:solidFill>
                    <a:srgbClr val="7FD677"/>
                  </a:solidFill>
                </a:defRPr>
              </a:pPr>
              <a:r>
                <a:rPr sz="1195"/>
                <a:t>CPGE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7FD677"/>
                  </a:solidFill>
                </a:defRPr>
              </a:pPr>
              <a:r>
                <a:rPr sz="1195"/>
                <a:t>- B/L (LSS)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7FD677"/>
                  </a:solidFill>
                </a:defRPr>
              </a:pPr>
              <a:r>
                <a:rPr sz="1195"/>
                <a:t>- ECE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7FD677"/>
                  </a:solidFill>
                </a:defRPr>
              </a:pPr>
              <a:r>
                <a:rPr sz="1195"/>
                <a:t>- D2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7FD677"/>
                  </a:solidFill>
                </a:defRPr>
              </a:pPr>
              <a:r>
                <a:rPr sz="1195"/>
                <a:t>- DCG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7FD677"/>
                  </a:solidFill>
                </a:defRPr>
              </a:pPr>
              <a:r>
                <a:rPr sz="1195"/>
                <a:t>- D1</a:t>
              </a:r>
            </a:p>
          </p:txBody>
        </p:sp>
        <p:grpSp>
          <p:nvGrpSpPr>
            <p:cNvPr id="152" name="Groupe"/>
            <p:cNvGrpSpPr/>
            <p:nvPr/>
          </p:nvGrpSpPr>
          <p:grpSpPr>
            <a:xfrm>
              <a:off x="1432499" y="3587827"/>
              <a:ext cx="2223525" cy="2890398"/>
              <a:chOff x="-226236" y="-129277"/>
              <a:chExt cx="2223524" cy="2890397"/>
            </a:xfrm>
          </p:grpSpPr>
          <p:sp>
            <p:nvSpPr>
              <p:cNvPr id="150" name="DUT…"/>
              <p:cNvSpPr txBox="1"/>
              <p:nvPr/>
            </p:nvSpPr>
            <p:spPr>
              <a:xfrm>
                <a:off x="-226237" y="-129278"/>
                <a:ext cx="2070876" cy="17636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35719" tIns="35719" rIns="35719" bIns="35719" numCol="1" anchor="ctr">
                <a:noAutofit/>
              </a:bodyPr>
              <a:lstStyle/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 u="sng">
                    <a:solidFill>
                      <a:srgbClr val="7FD677"/>
                    </a:solidFill>
                  </a:defRPr>
                </a:pPr>
                <a:r>
                  <a:rPr sz="1195"/>
                  <a:t>DUT</a:t>
                </a:r>
              </a:p>
              <a:p>
                <a:pPr marL="136730" indent="-136730" defTabSz="321457">
                  <a:lnSpc>
                    <a:spcPct val="80000"/>
                  </a:lnSpc>
                  <a:spcBef>
                    <a:spcPts val="492"/>
                  </a:spcBef>
                  <a:buSzPct val="145000"/>
                  <a:buChar char="-"/>
                  <a:defRPr sz="1700">
                    <a:solidFill>
                      <a:srgbClr val="7FD677"/>
                    </a:solidFill>
                  </a:defRPr>
                </a:pPr>
                <a:r>
                  <a:rPr sz="1195"/>
                  <a:t>STID</a:t>
                </a:r>
              </a:p>
              <a:p>
                <a:pPr marL="136730" indent="-136730" defTabSz="321457">
                  <a:lnSpc>
                    <a:spcPct val="80000"/>
                  </a:lnSpc>
                  <a:spcBef>
                    <a:spcPts val="492"/>
                  </a:spcBef>
                  <a:buSzPct val="145000"/>
                  <a:buChar char="-"/>
                  <a:defRPr sz="1700">
                    <a:solidFill>
                      <a:srgbClr val="7FD677"/>
                    </a:solidFill>
                  </a:defRPr>
                </a:pPr>
                <a:r>
                  <a:rPr sz="1195"/>
                  <a:t>GLT</a:t>
                </a:r>
              </a:p>
              <a:p>
                <a:pPr marL="136730" indent="-136730" defTabSz="321457">
                  <a:lnSpc>
                    <a:spcPct val="80000"/>
                  </a:lnSpc>
                  <a:spcBef>
                    <a:spcPts val="492"/>
                  </a:spcBef>
                  <a:buSzPct val="145000"/>
                  <a:buChar char="-"/>
                  <a:defRPr sz="1700">
                    <a:solidFill>
                      <a:srgbClr val="7FD677"/>
                    </a:solidFill>
                  </a:defRPr>
                </a:pPr>
                <a:r>
                  <a:rPr sz="1195"/>
                  <a:t>GEA</a:t>
                </a:r>
              </a:p>
              <a:p>
                <a:pPr marL="136730" indent="-136730" defTabSz="321457">
                  <a:lnSpc>
                    <a:spcPct val="80000"/>
                  </a:lnSpc>
                  <a:spcBef>
                    <a:spcPts val="492"/>
                  </a:spcBef>
                  <a:buSzPct val="145000"/>
                  <a:buChar char="-"/>
                  <a:defRPr sz="1700">
                    <a:solidFill>
                      <a:srgbClr val="7FD677"/>
                    </a:solidFill>
                  </a:defRPr>
                </a:pPr>
                <a:r>
                  <a:rPr sz="1195"/>
                  <a:t>GACO</a:t>
                </a:r>
              </a:p>
            </p:txBody>
          </p:sp>
          <p:sp>
            <p:nvSpPr>
              <p:cNvPr id="151" name="DUT…"/>
              <p:cNvSpPr txBox="1"/>
              <p:nvPr/>
            </p:nvSpPr>
            <p:spPr>
              <a:xfrm>
                <a:off x="-217825" y="962981"/>
                <a:ext cx="2215113" cy="17981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35719" tIns="35719" rIns="35719" bIns="35719" numCol="1" anchor="ctr">
                <a:noAutofit/>
              </a:bodyPr>
              <a:lstStyle/>
              <a:p>
                <a:pPr marL="136730" indent="-136730" defTabSz="321457">
                  <a:lnSpc>
                    <a:spcPct val="80000"/>
                  </a:lnSpc>
                  <a:spcBef>
                    <a:spcPts val="492"/>
                  </a:spcBef>
                  <a:buSzPct val="145000"/>
                  <a:buChar char="-"/>
                  <a:defRPr sz="1700">
                    <a:solidFill>
                      <a:srgbClr val="7FD677"/>
                    </a:solidFill>
                  </a:defRPr>
                </a:pPr>
                <a:r>
                  <a:rPr sz="1195"/>
                  <a:t>Carrières sociales</a:t>
                </a:r>
              </a:p>
              <a:p>
                <a:pPr marL="136730" indent="-136730" defTabSz="321457">
                  <a:lnSpc>
                    <a:spcPct val="80000"/>
                  </a:lnSpc>
                  <a:spcBef>
                    <a:spcPts val="492"/>
                  </a:spcBef>
                  <a:buSzPct val="145000"/>
                  <a:buChar char="-"/>
                  <a:defRPr sz="1700">
                    <a:solidFill>
                      <a:srgbClr val="7FD677"/>
                    </a:solidFill>
                  </a:defRPr>
                </a:pPr>
                <a:r>
                  <a:rPr sz="1195"/>
                  <a:t>Techniques de commercialisation</a:t>
                </a:r>
              </a:p>
            </p:txBody>
          </p:sp>
        </p:grpSp>
      </p:grpSp>
      <p:sp>
        <p:nvSpPr>
          <p:cNvPr id="154" name="LLCE"/>
          <p:cNvSpPr txBox="1"/>
          <p:nvPr/>
        </p:nvSpPr>
        <p:spPr>
          <a:xfrm>
            <a:off x="7860115" y="1908238"/>
            <a:ext cx="398443" cy="302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600" b="0">
                <a:solidFill>
                  <a:srgbClr val="FFFFFF"/>
                </a:solidFill>
              </a:defRPr>
            </a:lvl1pPr>
          </a:lstStyle>
          <a:p>
            <a:r>
              <a:rPr sz="1828"/>
              <a:t>SES</a:t>
            </a:r>
          </a:p>
        </p:txBody>
      </p:sp>
      <p:sp>
        <p:nvSpPr>
          <p:cNvPr id="155" name="LLCE"/>
          <p:cNvSpPr txBox="1"/>
          <p:nvPr/>
        </p:nvSpPr>
        <p:spPr>
          <a:xfrm>
            <a:off x="8014518" y="2108624"/>
            <a:ext cx="184346" cy="29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rPr sz="1758"/>
              <a:t>+</a:t>
            </a:r>
          </a:p>
        </p:txBody>
      </p:sp>
      <p:sp>
        <p:nvSpPr>
          <p:cNvPr id="156" name="Etudes supérieures envisagées"/>
          <p:cNvSpPr txBox="1"/>
          <p:nvPr/>
        </p:nvSpPr>
        <p:spPr>
          <a:xfrm>
            <a:off x="4709397" y="30074"/>
            <a:ext cx="2417458" cy="258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477"/>
              <a:t>Etudes supérieures envisagées</a:t>
            </a:r>
          </a:p>
        </p:txBody>
      </p:sp>
      <p:sp>
        <p:nvSpPr>
          <p:cNvPr id="157" name="Cercle"/>
          <p:cNvSpPr/>
          <p:nvPr/>
        </p:nvSpPr>
        <p:spPr>
          <a:xfrm>
            <a:off x="2996828" y="328426"/>
            <a:ext cx="6198344" cy="6201149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321457">
              <a:lnSpc>
                <a:spcPct val="80000"/>
              </a:lnSpc>
              <a:spcBef>
                <a:spcPts val="3867"/>
              </a:spcBef>
              <a:defRPr sz="17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1195"/>
          </a:p>
        </p:txBody>
      </p:sp>
      <p:sp>
        <p:nvSpPr>
          <p:cNvPr id="158" name="Cercle"/>
          <p:cNvSpPr/>
          <p:nvPr/>
        </p:nvSpPr>
        <p:spPr>
          <a:xfrm>
            <a:off x="4591140" y="1923459"/>
            <a:ext cx="3009720" cy="3011082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321457">
              <a:lnSpc>
                <a:spcPct val="80000"/>
              </a:lnSpc>
              <a:spcBef>
                <a:spcPts val="3867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3516"/>
          </a:p>
        </p:txBody>
      </p:sp>
      <p:sp>
        <p:nvSpPr>
          <p:cNvPr id="159" name="2 spécialités de Terminale"/>
          <p:cNvSpPr txBox="1"/>
          <p:nvPr/>
        </p:nvSpPr>
        <p:spPr>
          <a:xfrm>
            <a:off x="4912673" y="1187588"/>
            <a:ext cx="2093843" cy="258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477"/>
              <a:t>2 spécialités de Terminale </a:t>
            </a:r>
          </a:p>
        </p:txBody>
      </p:sp>
      <p:sp>
        <p:nvSpPr>
          <p:cNvPr id="160" name="3 spécialités de 1ère"/>
          <p:cNvSpPr txBox="1"/>
          <p:nvPr/>
        </p:nvSpPr>
        <p:spPr>
          <a:xfrm>
            <a:off x="5159173" y="2172284"/>
            <a:ext cx="1683411" cy="258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477"/>
              <a:t>3 spécialités de 1ère </a:t>
            </a:r>
          </a:p>
        </p:txBody>
      </p:sp>
      <p:grpSp>
        <p:nvGrpSpPr>
          <p:cNvPr id="168" name="Groupe"/>
          <p:cNvGrpSpPr/>
          <p:nvPr/>
        </p:nvGrpSpPr>
        <p:grpSpPr>
          <a:xfrm>
            <a:off x="3575521" y="3720872"/>
            <a:ext cx="4044211" cy="2018043"/>
            <a:chOff x="0" y="0"/>
            <a:chExt cx="5751763" cy="2870105"/>
          </a:xfrm>
        </p:grpSpPr>
        <p:sp>
          <p:nvSpPr>
            <p:cNvPr id="161" name="HG…"/>
            <p:cNvSpPr txBox="1"/>
            <p:nvPr/>
          </p:nvSpPr>
          <p:spPr>
            <a:xfrm>
              <a:off x="4639481" y="2269051"/>
              <a:ext cx="1112282" cy="60105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/>
            <a:p>
              <a:pPr algn="ctr" defTabSz="321457">
                <a:lnSpc>
                  <a:spcPct val="80000"/>
                </a:lnSpc>
                <a:defRPr sz="2000" b="0">
                  <a:solidFill>
                    <a:srgbClr val="FFFFFF"/>
                  </a:solidFill>
                </a:defRPr>
              </a:pPr>
              <a:r>
                <a:rPr lang="fr-FR" sz="1406" dirty="0"/>
                <a:t>P</a:t>
              </a:r>
              <a:r>
                <a:rPr sz="1406" dirty="0" err="1"/>
                <a:t>hysique</a:t>
              </a:r>
              <a:r>
                <a:rPr lang="fr-FR" sz="1406" dirty="0"/>
                <a:t>-</a:t>
              </a:r>
            </a:p>
            <a:p>
              <a:pPr algn="ctr" defTabSz="321457">
                <a:lnSpc>
                  <a:spcPct val="80000"/>
                </a:lnSpc>
                <a:defRPr sz="2000" b="0">
                  <a:solidFill>
                    <a:srgbClr val="FFFFFF"/>
                  </a:solidFill>
                </a:defRPr>
              </a:pPr>
              <a:r>
                <a:rPr lang="fr-FR" sz="1406" dirty="0"/>
                <a:t>c</a:t>
              </a:r>
              <a:r>
                <a:rPr sz="1406" dirty="0" err="1"/>
                <a:t>himie</a:t>
              </a:r>
              <a:endParaRPr sz="1406" dirty="0"/>
            </a:p>
          </p:txBody>
        </p:sp>
        <p:grpSp>
          <p:nvGrpSpPr>
            <p:cNvPr id="167" name="Groupe"/>
            <p:cNvGrpSpPr/>
            <p:nvPr/>
          </p:nvGrpSpPr>
          <p:grpSpPr>
            <a:xfrm>
              <a:off x="0" y="0"/>
              <a:ext cx="1718056" cy="1718057"/>
              <a:chOff x="0" y="0"/>
              <a:chExt cx="1718055" cy="1718056"/>
            </a:xfrm>
          </p:grpSpPr>
          <p:sp>
            <p:nvSpPr>
              <p:cNvPr id="162" name="Cercle"/>
              <p:cNvSpPr/>
              <p:nvPr/>
            </p:nvSpPr>
            <p:spPr>
              <a:xfrm>
                <a:off x="0" y="0"/>
                <a:ext cx="1718055" cy="1718056"/>
              </a:xfrm>
              <a:prstGeom prst="ellipse">
                <a:avLst/>
              </a:prstGeom>
              <a:solidFill>
                <a:srgbClr val="F5BC1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321457">
                  <a:lnSpc>
                    <a:spcPct val="80000"/>
                  </a:lnSpc>
                  <a:defRPr sz="1900" b="0">
                    <a:solidFill>
                      <a:srgbClr val="FFFFFF"/>
                    </a:solidFill>
                  </a:defRPr>
                </a:pPr>
                <a:endParaRPr sz="1336"/>
              </a:p>
            </p:txBody>
          </p:sp>
          <p:grpSp>
            <p:nvGrpSpPr>
              <p:cNvPr id="166" name="Groupe"/>
              <p:cNvGrpSpPr/>
              <p:nvPr/>
            </p:nvGrpSpPr>
            <p:grpSpPr>
              <a:xfrm>
                <a:off x="221216" y="37982"/>
                <a:ext cx="1112283" cy="1235609"/>
                <a:chOff x="176134" y="22182"/>
                <a:chExt cx="1112282" cy="1235608"/>
              </a:xfrm>
            </p:grpSpPr>
            <p:sp>
              <p:nvSpPr>
                <p:cNvPr id="163" name="HG…"/>
                <p:cNvSpPr txBox="1"/>
                <p:nvPr/>
              </p:nvSpPr>
              <p:spPr>
                <a:xfrm>
                  <a:off x="176134" y="656737"/>
                  <a:ext cx="1112282" cy="60105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35719" tIns="35719" rIns="35719" bIns="35719" numCol="1" anchor="ctr">
                  <a:spAutoFit/>
                </a:bodyPr>
                <a:lstStyle/>
                <a:p>
                  <a:pPr algn="ctr" defTabSz="321457">
                    <a:lnSpc>
                      <a:spcPct val="80000"/>
                    </a:lnSpc>
                    <a:defRPr sz="2000" b="0">
                      <a:solidFill>
                        <a:srgbClr val="FFFFFF"/>
                      </a:solidFill>
                    </a:defRPr>
                  </a:pPr>
                  <a:r>
                    <a:rPr lang="fr-FR" sz="1406" dirty="0"/>
                    <a:t>Physique-</a:t>
                  </a:r>
                </a:p>
                <a:p>
                  <a:pPr algn="ctr" defTabSz="321457">
                    <a:lnSpc>
                      <a:spcPct val="80000"/>
                    </a:lnSpc>
                    <a:defRPr sz="2000" b="0">
                      <a:solidFill>
                        <a:srgbClr val="FFFFFF"/>
                      </a:solidFill>
                    </a:defRPr>
                  </a:pPr>
                  <a:r>
                    <a:rPr lang="fr-FR" sz="1406" dirty="0"/>
                    <a:t>c</a:t>
                  </a:r>
                  <a:r>
                    <a:rPr sz="1406" dirty="0"/>
                    <a:t>him</a:t>
                  </a:r>
                  <a:r>
                    <a:rPr lang="fr-FR" sz="1406" dirty="0"/>
                    <a:t>i</a:t>
                  </a:r>
                  <a:r>
                    <a:rPr sz="1406" dirty="0"/>
                    <a:t>e</a:t>
                  </a:r>
                </a:p>
              </p:txBody>
            </p:sp>
            <p:sp>
              <p:nvSpPr>
                <p:cNvPr id="164" name="LLCE"/>
                <p:cNvSpPr txBox="1"/>
                <p:nvPr/>
              </p:nvSpPr>
              <p:spPr>
                <a:xfrm>
                  <a:off x="492559" y="22182"/>
                  <a:ext cx="462623" cy="35492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35719" tIns="35719" rIns="35719" bIns="35719" numCol="1" anchor="ctr">
                  <a:spAutoFit/>
                </a:bodyPr>
                <a:lstStyle>
                  <a:lvl1pPr defTabSz="457200">
                    <a:lnSpc>
                      <a:spcPct val="80000"/>
                    </a:lnSpc>
                    <a:defRPr sz="2000" b="0">
                      <a:solidFill>
                        <a:srgbClr val="FFFFFF"/>
                      </a:solidFill>
                    </a:defRPr>
                  </a:lvl1pPr>
                </a:lstStyle>
                <a:p>
                  <a:r>
                    <a:rPr sz="1406"/>
                    <a:t>SES</a:t>
                  </a:r>
                </a:p>
              </p:txBody>
            </p:sp>
            <p:sp>
              <p:nvSpPr>
                <p:cNvPr id="165" name="LLCE"/>
                <p:cNvSpPr txBox="1"/>
                <p:nvPr/>
              </p:nvSpPr>
              <p:spPr>
                <a:xfrm>
                  <a:off x="639499" y="201552"/>
                  <a:ext cx="262181" cy="41812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35719" tIns="35719" rIns="35719" bIns="35719" numCol="1" anchor="ctr">
                  <a:spAutoFit/>
                </a:bodyPr>
                <a:lstStyle>
                  <a:lvl1pPr defTabSz="457200">
                    <a:lnSpc>
                      <a:spcPct val="80000"/>
                    </a:lnSpc>
                    <a:defRPr sz="2500" b="0">
                      <a:solidFill>
                        <a:srgbClr val="FFFFFF"/>
                      </a:solidFill>
                    </a:defRPr>
                  </a:lvl1pPr>
                </a:lstStyle>
                <a:p>
                  <a:r>
                    <a:rPr sz="1758"/>
                    <a:t>+</a:t>
                  </a:r>
                </a:p>
              </p:txBody>
            </p:sp>
          </p:grpSp>
        </p:grpSp>
      </p:grpSp>
      <p:sp>
        <p:nvSpPr>
          <p:cNvPr id="169" name="Réalisé par le…"/>
          <p:cNvSpPr txBox="1"/>
          <p:nvPr/>
        </p:nvSpPr>
        <p:spPr>
          <a:xfrm>
            <a:off x="7409155" y="6211565"/>
            <a:ext cx="2755563" cy="623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defTabSz="321457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195"/>
              <a:t>Réalisé par le </a:t>
            </a:r>
          </a:p>
          <a:p>
            <a:pPr defTabSz="321457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195"/>
              <a:t>Groupe de Ressources Disciplinaires de SES</a:t>
            </a:r>
          </a:p>
          <a:p>
            <a:pPr defTabSz="321457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195"/>
              <a:t>de l’Académie de Lyon</a:t>
            </a:r>
          </a:p>
        </p:txBody>
      </p:sp>
    </p:spTree>
    <p:extLst>
      <p:ext uri="{BB962C8B-B14F-4D97-AF65-F5344CB8AC3E}">
        <p14:creationId xmlns:p14="http://schemas.microsoft.com/office/powerpoint/2010/main" val="3319825435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 advAuto="0"/>
      <p:bldP spid="136" grpId="0" animBg="1" advAuto="0"/>
      <p:bldP spid="137" grpId="0" animBg="1" advAuto="0"/>
      <p:bldP spid="138" grpId="0" animBg="1" advAuto="0"/>
      <p:bldP spid="139" grpId="0" animBg="1" advAuto="0"/>
      <p:bldP spid="140" grpId="0" animBg="1" advAuto="0"/>
      <p:bldP spid="153" grpId="0" animBg="1" advAuto="0"/>
      <p:bldP spid="156" grpId="0" animBg="1" advAuto="0"/>
      <p:bldP spid="157" grpId="0" animBg="1" advAuto="0"/>
      <p:bldP spid="158" grpId="0" animBg="1" advAuto="0"/>
      <p:bldP spid="159" grpId="0" animBg="1" advAuto="0"/>
      <p:bldP spid="160" grpId="0" animBg="1" advAuto="0"/>
      <p:bldP spid="168" grpId="0" animBg="1" advAuto="0"/>
      <p:bldP spid="169" grpId="0" animBg="1" advAuto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Groupe"/>
          <p:cNvGrpSpPr/>
          <p:nvPr/>
        </p:nvGrpSpPr>
        <p:grpSpPr>
          <a:xfrm>
            <a:off x="6109103" y="3450392"/>
            <a:ext cx="1991107" cy="2452174"/>
            <a:chOff x="-1" y="-1"/>
            <a:chExt cx="2831795" cy="3487536"/>
          </a:xfrm>
        </p:grpSpPr>
        <p:sp>
          <p:nvSpPr>
            <p:cNvPr id="119" name="Ligne"/>
            <p:cNvSpPr/>
            <p:nvPr/>
          </p:nvSpPr>
          <p:spPr>
            <a:xfrm flipH="1" flipV="1">
              <a:off x="-1" y="-1"/>
              <a:ext cx="2042881" cy="2660318"/>
            </a:xfrm>
            <a:prstGeom prst="line">
              <a:avLst/>
            </a:prstGeom>
            <a:noFill/>
            <a:ln w="63500" cap="flat">
              <a:solidFill>
                <a:srgbClr val="E5E5E5"/>
              </a:solidFill>
              <a:prstDash val="solid"/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grpSp>
          <p:nvGrpSpPr>
            <p:cNvPr id="123" name="Groupe"/>
            <p:cNvGrpSpPr/>
            <p:nvPr/>
          </p:nvGrpSpPr>
          <p:grpSpPr>
            <a:xfrm>
              <a:off x="1130162" y="1785903"/>
              <a:ext cx="1701632" cy="1701632"/>
              <a:chOff x="0" y="0"/>
              <a:chExt cx="1701631" cy="1701631"/>
            </a:xfrm>
          </p:grpSpPr>
          <p:sp>
            <p:nvSpPr>
              <p:cNvPr id="120" name="Cercle"/>
              <p:cNvSpPr/>
              <p:nvPr/>
            </p:nvSpPr>
            <p:spPr>
              <a:xfrm>
                <a:off x="0" y="0"/>
                <a:ext cx="1701631" cy="1701631"/>
              </a:xfrm>
              <a:prstGeom prst="ellipse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b="0" cap="all">
                    <a:solidFill>
                      <a:srgbClr val="FFFFFF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 sz="1266"/>
              </a:p>
            </p:txBody>
          </p:sp>
          <p:sp>
            <p:nvSpPr>
              <p:cNvPr id="121" name="LLCE"/>
              <p:cNvSpPr txBox="1"/>
              <p:nvPr/>
            </p:nvSpPr>
            <p:spPr>
              <a:xfrm>
                <a:off x="698414" y="353564"/>
                <a:ext cx="262181" cy="4181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35719" tIns="35719" rIns="35719" bIns="35719" numCol="1" anchor="ctr">
                <a:spAutoFit/>
              </a:bodyPr>
              <a:lstStyle>
                <a:lvl1pPr defTabSz="457200">
                  <a:lnSpc>
                    <a:spcPct val="80000"/>
                  </a:lnSpc>
                  <a:defRPr sz="2500" b="0">
                    <a:solidFill>
                      <a:srgbClr val="FFFFFF"/>
                    </a:solidFill>
                  </a:defRPr>
                </a:lvl1pPr>
              </a:lstStyle>
              <a:p>
                <a:r>
                  <a:rPr sz="1758"/>
                  <a:t>+</a:t>
                </a:r>
              </a:p>
            </p:txBody>
          </p:sp>
          <p:sp>
            <p:nvSpPr>
              <p:cNvPr id="122" name="Maths"/>
              <p:cNvSpPr txBox="1"/>
              <p:nvPr/>
            </p:nvSpPr>
            <p:spPr>
              <a:xfrm>
                <a:off x="405438" y="119285"/>
                <a:ext cx="827212" cy="38018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35719" tIns="35719" rIns="35719" bIns="35719" numCol="1" anchor="ctr">
                <a:spAutoFit/>
              </a:bodyPr>
              <a:lstStyle>
                <a:lvl1pPr defTabSz="457200">
                  <a:lnSpc>
                    <a:spcPct val="80000"/>
                  </a:lnSpc>
                  <a:defRPr sz="2200" b="0">
                    <a:solidFill>
                      <a:srgbClr val="FFFFFF"/>
                    </a:solidFill>
                  </a:defRPr>
                </a:lvl1pPr>
              </a:lstStyle>
              <a:p>
                <a:r>
                  <a:rPr sz="1547"/>
                  <a:t>Maths</a:t>
                </a:r>
              </a:p>
            </p:txBody>
          </p:sp>
        </p:grpSp>
      </p:grpSp>
      <p:sp>
        <p:nvSpPr>
          <p:cNvPr id="125" name="Ligne"/>
          <p:cNvSpPr/>
          <p:nvPr/>
        </p:nvSpPr>
        <p:spPr>
          <a:xfrm flipH="1">
            <a:off x="5572641" y="2465516"/>
            <a:ext cx="2223058" cy="1272488"/>
          </a:xfrm>
          <a:prstGeom prst="line">
            <a:avLst/>
          </a:prstGeom>
          <a:ln w="25400">
            <a:solidFill>
              <a:srgbClr val="599553"/>
            </a:solidFill>
          </a:ln>
        </p:spPr>
        <p:txBody>
          <a:bodyPr lIns="32145" tIns="32145" rIns="32145" bIns="32145"/>
          <a:lstStyle/>
          <a:p>
            <a:pPr defTabSz="321457">
              <a:lnSpc>
                <a:spcPct val="80000"/>
              </a:lnSpc>
              <a:spcBef>
                <a:spcPts val="3867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3516"/>
          </a:p>
        </p:txBody>
      </p:sp>
      <p:sp>
        <p:nvSpPr>
          <p:cNvPr id="126" name="Ligne"/>
          <p:cNvSpPr/>
          <p:nvPr/>
        </p:nvSpPr>
        <p:spPr>
          <a:xfrm flipH="1">
            <a:off x="4440291" y="3440921"/>
            <a:ext cx="1585589" cy="787444"/>
          </a:xfrm>
          <a:prstGeom prst="line">
            <a:avLst/>
          </a:prstGeom>
          <a:ln w="25400">
            <a:solidFill>
              <a:srgbClr val="C02A33"/>
            </a:solidFill>
          </a:ln>
        </p:spPr>
        <p:txBody>
          <a:bodyPr lIns="32145" tIns="32145" rIns="32145" bIns="32145"/>
          <a:lstStyle/>
          <a:p>
            <a:pPr defTabSz="321457">
              <a:lnSpc>
                <a:spcPct val="80000"/>
              </a:lnSpc>
              <a:spcBef>
                <a:spcPts val="3867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3516"/>
          </a:p>
        </p:txBody>
      </p:sp>
      <p:sp>
        <p:nvSpPr>
          <p:cNvPr id="127" name="Groupe"/>
          <p:cNvSpPr/>
          <p:nvPr/>
        </p:nvSpPr>
        <p:spPr>
          <a:xfrm>
            <a:off x="5275259" y="2608259"/>
            <a:ext cx="1641482" cy="1641482"/>
          </a:xfrm>
          <a:prstGeom prst="ellipse">
            <a:avLst/>
          </a:prstGeom>
          <a:solidFill>
            <a:srgbClr val="EA8F3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algn="ctr">
              <a:defRPr sz="2100" b="0" cap="all">
                <a:solidFill>
                  <a:srgbClr val="FFFFFF"/>
                </a:solidFill>
              </a:defRPr>
            </a:pPr>
            <a:r>
              <a:rPr sz="1477" dirty="0"/>
              <a:t>SES</a:t>
            </a:r>
          </a:p>
          <a:p>
            <a:pPr algn="ctr">
              <a:defRPr sz="2100" b="0" cap="all">
                <a:solidFill>
                  <a:srgbClr val="FFFFFF"/>
                </a:solidFill>
              </a:defRPr>
            </a:pPr>
            <a:r>
              <a:rPr sz="1477" dirty="0"/>
              <a:t>+</a:t>
            </a:r>
          </a:p>
          <a:p>
            <a:pPr algn="ctr">
              <a:defRPr sz="2100" b="0" cap="all">
                <a:solidFill>
                  <a:srgbClr val="FFFFFF"/>
                </a:solidFill>
              </a:defRPr>
            </a:pPr>
            <a:r>
              <a:rPr sz="1477" dirty="0" err="1"/>
              <a:t>Maths</a:t>
            </a:r>
            <a:endParaRPr sz="1477" dirty="0"/>
          </a:p>
          <a:p>
            <a:pPr algn="ctr">
              <a:defRPr sz="2100" b="0" cap="all">
                <a:solidFill>
                  <a:srgbClr val="FFFFFF"/>
                </a:solidFill>
              </a:defRPr>
            </a:pPr>
            <a:r>
              <a:rPr sz="1477" dirty="0"/>
              <a:t>+</a:t>
            </a:r>
          </a:p>
          <a:p>
            <a:pPr algn="ctr">
              <a:defRPr sz="2100" b="0" cap="all">
                <a:solidFill>
                  <a:srgbClr val="FFFFFF"/>
                </a:solidFill>
              </a:defRPr>
            </a:pPr>
            <a:r>
              <a:rPr sz="1477" dirty="0" err="1"/>
              <a:t>Humanités</a:t>
            </a:r>
            <a:endParaRPr sz="1477" dirty="0"/>
          </a:p>
          <a:p>
            <a:pPr algn="ctr">
              <a:defRPr sz="2100" b="0" cap="all">
                <a:solidFill>
                  <a:srgbClr val="FFFFFF"/>
                </a:solidFill>
              </a:defRPr>
            </a:pPr>
            <a:r>
              <a:rPr sz="1477" dirty="0" err="1"/>
              <a:t>Littérature</a:t>
            </a:r>
            <a:endParaRPr sz="1477" dirty="0"/>
          </a:p>
          <a:p>
            <a:pPr algn="ctr">
              <a:defRPr sz="2100" b="0" cap="all">
                <a:solidFill>
                  <a:srgbClr val="FFFFFF"/>
                </a:solidFill>
              </a:defRPr>
            </a:pPr>
            <a:r>
              <a:rPr sz="1477" dirty="0"/>
              <a:t>Philo</a:t>
            </a:r>
          </a:p>
        </p:txBody>
      </p:sp>
      <p:sp>
        <p:nvSpPr>
          <p:cNvPr id="128" name="Cercle"/>
          <p:cNvSpPr/>
          <p:nvPr/>
        </p:nvSpPr>
        <p:spPr>
          <a:xfrm>
            <a:off x="7532083" y="1680178"/>
            <a:ext cx="1196459" cy="1196459"/>
          </a:xfrm>
          <a:prstGeom prst="ellipse">
            <a:avLst/>
          </a:prstGeom>
          <a:solidFill>
            <a:srgbClr val="59955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cap="all">
                <a:solidFill>
                  <a:srgbClr val="FFFFF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1266"/>
          </a:p>
        </p:txBody>
      </p:sp>
      <p:sp>
        <p:nvSpPr>
          <p:cNvPr id="129" name="Maths"/>
          <p:cNvSpPr txBox="1"/>
          <p:nvPr/>
        </p:nvSpPr>
        <p:spPr>
          <a:xfrm>
            <a:off x="7779934" y="2358967"/>
            <a:ext cx="651910" cy="29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rPr sz="1758"/>
              <a:t>Maths</a:t>
            </a:r>
          </a:p>
        </p:txBody>
      </p:sp>
      <p:sp>
        <p:nvSpPr>
          <p:cNvPr id="130" name="SVT"/>
          <p:cNvSpPr txBox="1"/>
          <p:nvPr/>
        </p:nvSpPr>
        <p:spPr>
          <a:xfrm>
            <a:off x="5898306" y="1640406"/>
            <a:ext cx="330668" cy="240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rPr sz="1336"/>
              <a:t>SVT</a:t>
            </a:r>
          </a:p>
        </p:txBody>
      </p:sp>
      <p:sp>
        <p:nvSpPr>
          <p:cNvPr id="131" name="Arts"/>
          <p:cNvSpPr txBox="1"/>
          <p:nvPr/>
        </p:nvSpPr>
        <p:spPr>
          <a:xfrm>
            <a:off x="4398443" y="2354015"/>
            <a:ext cx="355868" cy="240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rPr sz="1336"/>
              <a:t>Arts</a:t>
            </a:r>
          </a:p>
        </p:txBody>
      </p:sp>
      <p:grpSp>
        <p:nvGrpSpPr>
          <p:cNvPr id="138" name="Groupe"/>
          <p:cNvGrpSpPr/>
          <p:nvPr/>
        </p:nvGrpSpPr>
        <p:grpSpPr>
          <a:xfrm>
            <a:off x="8175361" y="88367"/>
            <a:ext cx="3048629" cy="3685088"/>
            <a:chOff x="41684" y="302002"/>
            <a:chExt cx="4335826" cy="5241013"/>
          </a:xfrm>
        </p:grpSpPr>
        <p:sp>
          <p:nvSpPr>
            <p:cNvPr id="132" name="Ligne"/>
            <p:cNvSpPr/>
            <p:nvPr/>
          </p:nvSpPr>
          <p:spPr>
            <a:xfrm>
              <a:off x="744472" y="3707909"/>
              <a:ext cx="686447" cy="192374"/>
            </a:xfrm>
            <a:prstGeom prst="line">
              <a:avLst/>
            </a:prstGeom>
            <a:noFill/>
            <a:ln w="25400" cap="flat">
              <a:solidFill>
                <a:srgbClr val="5995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33" name="Ligne"/>
            <p:cNvSpPr/>
            <p:nvPr/>
          </p:nvSpPr>
          <p:spPr>
            <a:xfrm flipV="1">
              <a:off x="41684" y="1701351"/>
              <a:ext cx="208671" cy="836923"/>
            </a:xfrm>
            <a:prstGeom prst="line">
              <a:avLst/>
            </a:prstGeom>
            <a:noFill/>
            <a:ln w="25400" cap="flat">
              <a:solidFill>
                <a:srgbClr val="5995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34" name="Ligne"/>
            <p:cNvSpPr/>
            <p:nvPr/>
          </p:nvSpPr>
          <p:spPr>
            <a:xfrm flipH="1">
              <a:off x="672134" y="2424647"/>
              <a:ext cx="971740" cy="530773"/>
            </a:xfrm>
            <a:prstGeom prst="line">
              <a:avLst/>
            </a:prstGeom>
            <a:noFill/>
            <a:ln w="25400" cap="flat">
              <a:solidFill>
                <a:srgbClr val="5995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35" name="LICENCES…"/>
            <p:cNvSpPr txBox="1"/>
            <p:nvPr/>
          </p:nvSpPr>
          <p:spPr>
            <a:xfrm>
              <a:off x="1686318" y="313374"/>
              <a:ext cx="2015712" cy="32296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 u="sng">
                  <a:solidFill>
                    <a:srgbClr val="599553"/>
                  </a:solidFill>
                </a:defRPr>
              </a:pPr>
              <a:r>
                <a:rPr sz="1195"/>
                <a:t>LICENCES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Economie – gestion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MSH / AES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700">
                  <a:solidFill>
                    <a:srgbClr val="599553"/>
                  </a:solidFill>
                </a:defRPr>
              </a:pPr>
              <a:r>
                <a:rPr sz="1195"/>
                <a:t>TQM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700">
                  <a:solidFill>
                    <a:srgbClr val="599553"/>
                  </a:solidFill>
                </a:defRPr>
              </a:pPr>
              <a:r>
                <a:rPr sz="1195"/>
                <a:t> Psychologie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MIASH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DCG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Administration publique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Droit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LEA</a:t>
              </a:r>
            </a:p>
          </p:txBody>
        </p:sp>
        <p:sp>
          <p:nvSpPr>
            <p:cNvPr id="136" name="CPGE…"/>
            <p:cNvSpPr txBox="1"/>
            <p:nvPr/>
          </p:nvSpPr>
          <p:spPr>
            <a:xfrm>
              <a:off x="247945" y="302002"/>
              <a:ext cx="1091456" cy="18189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 u="sng">
                  <a:solidFill>
                    <a:srgbClr val="599553"/>
                  </a:solidFill>
                </a:defRPr>
              </a:pPr>
              <a:r>
                <a:rPr sz="1195"/>
                <a:t>CPGE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B/L (LSS)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ECE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D2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DCG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D1</a:t>
              </a:r>
            </a:p>
          </p:txBody>
        </p:sp>
        <p:sp>
          <p:nvSpPr>
            <p:cNvPr id="137" name="DUT…"/>
            <p:cNvSpPr txBox="1"/>
            <p:nvPr/>
          </p:nvSpPr>
          <p:spPr>
            <a:xfrm>
              <a:off x="1483114" y="3815270"/>
              <a:ext cx="2894396" cy="1727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 u="sng">
                  <a:solidFill>
                    <a:srgbClr val="599553"/>
                  </a:solidFill>
                </a:defRPr>
              </a:pPr>
              <a:r>
                <a:rPr sz="1195"/>
                <a:t>DUT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GEA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GACO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Techniques de commercialisation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599553"/>
                  </a:solidFill>
                </a:defRPr>
              </a:pPr>
              <a:r>
                <a:rPr sz="1195"/>
                <a:t>- Carrières sociales</a:t>
              </a:r>
            </a:p>
          </p:txBody>
        </p:sp>
      </p:grpSp>
      <p:sp>
        <p:nvSpPr>
          <p:cNvPr id="139" name="LLCE"/>
          <p:cNvSpPr txBox="1"/>
          <p:nvPr/>
        </p:nvSpPr>
        <p:spPr>
          <a:xfrm>
            <a:off x="7860115" y="1908238"/>
            <a:ext cx="398443" cy="302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600" b="0">
                <a:solidFill>
                  <a:srgbClr val="FFFFFF"/>
                </a:solidFill>
              </a:defRPr>
            </a:lvl1pPr>
          </a:lstStyle>
          <a:p>
            <a:r>
              <a:rPr sz="1828"/>
              <a:t>SES</a:t>
            </a:r>
          </a:p>
        </p:txBody>
      </p:sp>
      <p:sp>
        <p:nvSpPr>
          <p:cNvPr id="140" name="LLCE"/>
          <p:cNvSpPr txBox="1"/>
          <p:nvPr/>
        </p:nvSpPr>
        <p:spPr>
          <a:xfrm>
            <a:off x="8014518" y="2108624"/>
            <a:ext cx="184346" cy="29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rPr sz="1758"/>
              <a:t>+</a:t>
            </a:r>
          </a:p>
        </p:txBody>
      </p:sp>
      <p:sp>
        <p:nvSpPr>
          <p:cNvPr id="141" name="Etudes supérieures envisagées"/>
          <p:cNvSpPr txBox="1"/>
          <p:nvPr/>
        </p:nvSpPr>
        <p:spPr>
          <a:xfrm>
            <a:off x="4709397" y="30074"/>
            <a:ext cx="2417458" cy="258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477"/>
              <a:t>Etudes supérieures envisagées</a:t>
            </a:r>
          </a:p>
        </p:txBody>
      </p:sp>
      <p:sp>
        <p:nvSpPr>
          <p:cNvPr id="142" name="Cercle"/>
          <p:cNvSpPr/>
          <p:nvPr/>
        </p:nvSpPr>
        <p:spPr>
          <a:xfrm>
            <a:off x="2996828" y="328426"/>
            <a:ext cx="6198344" cy="6201149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321457">
              <a:lnSpc>
                <a:spcPct val="80000"/>
              </a:lnSpc>
              <a:spcBef>
                <a:spcPts val="3867"/>
              </a:spcBef>
              <a:defRPr sz="17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1195"/>
          </a:p>
        </p:txBody>
      </p:sp>
      <p:sp>
        <p:nvSpPr>
          <p:cNvPr id="143" name="Cercle"/>
          <p:cNvSpPr/>
          <p:nvPr/>
        </p:nvSpPr>
        <p:spPr>
          <a:xfrm>
            <a:off x="4591140" y="1923459"/>
            <a:ext cx="3009720" cy="3011082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321457">
              <a:lnSpc>
                <a:spcPct val="80000"/>
              </a:lnSpc>
              <a:spcBef>
                <a:spcPts val="3867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3516"/>
          </a:p>
        </p:txBody>
      </p:sp>
      <p:sp>
        <p:nvSpPr>
          <p:cNvPr id="144" name="2 spécialités de Terminale"/>
          <p:cNvSpPr txBox="1"/>
          <p:nvPr/>
        </p:nvSpPr>
        <p:spPr>
          <a:xfrm>
            <a:off x="4912673" y="1187588"/>
            <a:ext cx="2093843" cy="258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477"/>
              <a:t>2 spécialités de Terminale </a:t>
            </a:r>
          </a:p>
        </p:txBody>
      </p:sp>
      <p:sp>
        <p:nvSpPr>
          <p:cNvPr id="145" name="3 spécialités de 1ère"/>
          <p:cNvSpPr txBox="1"/>
          <p:nvPr/>
        </p:nvSpPr>
        <p:spPr>
          <a:xfrm>
            <a:off x="5140139" y="2345103"/>
            <a:ext cx="1683411" cy="258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477"/>
              <a:t>3 spécialités de 1ère </a:t>
            </a:r>
          </a:p>
        </p:txBody>
      </p:sp>
      <p:sp>
        <p:nvSpPr>
          <p:cNvPr id="146" name="Cercle"/>
          <p:cNvSpPr/>
          <p:nvPr/>
        </p:nvSpPr>
        <p:spPr>
          <a:xfrm>
            <a:off x="3573425" y="3795051"/>
            <a:ext cx="1181218" cy="1181220"/>
          </a:xfrm>
          <a:prstGeom prst="ellipse">
            <a:avLst/>
          </a:prstGeom>
          <a:solidFill>
            <a:srgbClr val="C02A33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321457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pPr>
            <a:endParaRPr sz="1336"/>
          </a:p>
        </p:txBody>
      </p:sp>
      <p:sp>
        <p:nvSpPr>
          <p:cNvPr id="147" name="HG…"/>
          <p:cNvSpPr txBox="1"/>
          <p:nvPr/>
        </p:nvSpPr>
        <p:spPr>
          <a:xfrm>
            <a:off x="3670579" y="4217574"/>
            <a:ext cx="865301" cy="7211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ctr" defTabSz="321457">
              <a:defRPr sz="2000" b="0">
                <a:solidFill>
                  <a:srgbClr val="FFFFFF"/>
                </a:solidFill>
              </a:defRPr>
            </a:pPr>
            <a:r>
              <a:rPr sz="1406" dirty="0" err="1"/>
              <a:t>Humanités</a:t>
            </a:r>
            <a:endParaRPr sz="1406" dirty="0"/>
          </a:p>
          <a:p>
            <a:pPr algn="ctr" defTabSz="321457">
              <a:defRPr sz="2000" b="0">
                <a:solidFill>
                  <a:srgbClr val="FFFFFF"/>
                </a:solidFill>
              </a:defRPr>
            </a:pPr>
            <a:r>
              <a:rPr sz="1406" dirty="0" err="1"/>
              <a:t>Littérature</a:t>
            </a:r>
            <a:endParaRPr sz="1406" dirty="0"/>
          </a:p>
          <a:p>
            <a:pPr algn="ctr" defTabSz="321457">
              <a:defRPr sz="2000" b="0">
                <a:solidFill>
                  <a:srgbClr val="FFFFFF"/>
                </a:solidFill>
              </a:defRPr>
            </a:pPr>
            <a:r>
              <a:rPr sz="1406" dirty="0"/>
              <a:t>Philo</a:t>
            </a:r>
          </a:p>
        </p:txBody>
      </p:sp>
      <p:sp>
        <p:nvSpPr>
          <p:cNvPr id="148" name="LLCE"/>
          <p:cNvSpPr txBox="1"/>
          <p:nvPr/>
        </p:nvSpPr>
        <p:spPr>
          <a:xfrm>
            <a:off x="3953561" y="3850152"/>
            <a:ext cx="325282" cy="249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000" b="0">
                <a:solidFill>
                  <a:srgbClr val="FFFFFF"/>
                </a:solidFill>
              </a:defRPr>
            </a:lvl1pPr>
          </a:lstStyle>
          <a:p>
            <a:r>
              <a:rPr sz="1406"/>
              <a:t>SES</a:t>
            </a:r>
          </a:p>
        </p:txBody>
      </p:sp>
      <p:sp>
        <p:nvSpPr>
          <p:cNvPr id="149" name="LLCE"/>
          <p:cNvSpPr txBox="1"/>
          <p:nvPr/>
        </p:nvSpPr>
        <p:spPr>
          <a:xfrm>
            <a:off x="4056877" y="4023896"/>
            <a:ext cx="184346" cy="29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rPr sz="1758"/>
              <a:t>+</a:t>
            </a:r>
          </a:p>
        </p:txBody>
      </p:sp>
      <p:grpSp>
        <p:nvGrpSpPr>
          <p:cNvPr id="157" name="Groupe"/>
          <p:cNvGrpSpPr/>
          <p:nvPr/>
        </p:nvGrpSpPr>
        <p:grpSpPr>
          <a:xfrm>
            <a:off x="1645430" y="2536833"/>
            <a:ext cx="2585959" cy="4277239"/>
            <a:chOff x="0" y="37309"/>
            <a:chExt cx="3677808" cy="6083182"/>
          </a:xfrm>
        </p:grpSpPr>
        <p:sp>
          <p:nvSpPr>
            <p:cNvPr id="150" name="Ligne"/>
            <p:cNvSpPr/>
            <p:nvPr/>
          </p:nvSpPr>
          <p:spPr>
            <a:xfrm flipH="1" flipV="1">
              <a:off x="1634870" y="1328448"/>
              <a:ext cx="1294737" cy="756437"/>
            </a:xfrm>
            <a:prstGeom prst="line">
              <a:avLst/>
            </a:prstGeom>
            <a:noFill/>
            <a:ln w="25400" cap="flat">
              <a:solidFill>
                <a:srgbClr val="C02A3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51" name="Ligne"/>
            <p:cNvSpPr/>
            <p:nvPr/>
          </p:nvSpPr>
          <p:spPr>
            <a:xfrm flipV="1">
              <a:off x="1925544" y="3018708"/>
              <a:ext cx="911520" cy="476769"/>
            </a:xfrm>
            <a:prstGeom prst="line">
              <a:avLst/>
            </a:prstGeom>
            <a:noFill/>
            <a:ln w="25400" cap="flat">
              <a:solidFill>
                <a:srgbClr val="C02A3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52" name="Ligne"/>
            <p:cNvSpPr/>
            <p:nvPr/>
          </p:nvSpPr>
          <p:spPr>
            <a:xfrm flipV="1">
              <a:off x="3006711" y="3430019"/>
              <a:ext cx="353660" cy="1178401"/>
            </a:xfrm>
            <a:prstGeom prst="line">
              <a:avLst/>
            </a:prstGeom>
            <a:noFill/>
            <a:ln w="25400" cap="flat">
              <a:solidFill>
                <a:srgbClr val="C02A3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53" name="LICENCES…"/>
            <p:cNvSpPr txBox="1"/>
            <p:nvPr/>
          </p:nvSpPr>
          <p:spPr>
            <a:xfrm>
              <a:off x="0" y="37309"/>
              <a:ext cx="1652025" cy="25377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 u="sng">
                  <a:solidFill>
                    <a:srgbClr val="C02A33"/>
                  </a:solidFill>
                </a:defRPr>
              </a:pPr>
              <a:r>
                <a:rPr sz="1195"/>
                <a:t>LICENCES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700">
                  <a:solidFill>
                    <a:srgbClr val="C02A33"/>
                  </a:solidFill>
                </a:defRPr>
              </a:pPr>
              <a:r>
                <a:rPr sz="1195"/>
                <a:t> Sociologie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700">
                  <a:solidFill>
                    <a:srgbClr val="C02A33"/>
                  </a:solidFill>
                </a:defRPr>
              </a:pPr>
              <a:r>
                <a:rPr sz="1195"/>
                <a:t> Sciences de l’éducation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C02A33"/>
                  </a:solidFill>
                </a:defRPr>
              </a:pPr>
              <a:r>
                <a:rPr sz="1195"/>
                <a:t>- Sciences de l’Homme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700">
                  <a:solidFill>
                    <a:srgbClr val="C02A33"/>
                  </a:solidFill>
                </a:defRPr>
              </a:pPr>
              <a:r>
                <a:rPr sz="1195"/>
                <a:t> Droit 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700">
                  <a:solidFill>
                    <a:srgbClr val="C02A33"/>
                  </a:solidFill>
                </a:defRPr>
              </a:pPr>
              <a:r>
                <a:rPr sz="1195"/>
                <a:t> Sciences Po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700">
                  <a:solidFill>
                    <a:srgbClr val="C02A33"/>
                  </a:solidFill>
                </a:defRPr>
              </a:pPr>
              <a:r>
                <a:rPr sz="1195"/>
                <a:t> Philosophie</a:t>
              </a:r>
            </a:p>
          </p:txBody>
        </p:sp>
        <p:sp>
          <p:nvSpPr>
            <p:cNvPr id="154" name="CPGE…"/>
            <p:cNvSpPr txBox="1"/>
            <p:nvPr/>
          </p:nvSpPr>
          <p:spPr>
            <a:xfrm>
              <a:off x="2270243" y="4594895"/>
              <a:ext cx="791889" cy="6173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 u="sng">
                  <a:solidFill>
                    <a:srgbClr val="C02A33"/>
                  </a:solidFill>
                </a:defRPr>
              </a:pPr>
              <a:r>
                <a:rPr sz="1195"/>
                <a:t>CPGE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C02A33"/>
                  </a:solidFill>
                </a:defRPr>
              </a:pPr>
              <a:r>
                <a:rPr sz="1195"/>
                <a:t>- D1</a:t>
              </a:r>
            </a:p>
          </p:txBody>
        </p:sp>
        <p:sp>
          <p:nvSpPr>
            <p:cNvPr id="155" name="ECOLES…"/>
            <p:cNvSpPr txBox="1"/>
            <p:nvPr/>
          </p:nvSpPr>
          <p:spPr>
            <a:xfrm>
              <a:off x="2247668" y="5293916"/>
              <a:ext cx="1430140" cy="8265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 u="sng">
                  <a:solidFill>
                    <a:srgbClr val="C02A33"/>
                  </a:solidFill>
                </a:defRPr>
              </a:pPr>
              <a:r>
                <a:rPr sz="1195"/>
                <a:t>ECOLES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C02A33"/>
                  </a:solidFill>
                </a:defRPr>
              </a:pPr>
              <a:r>
                <a:rPr sz="1195"/>
                <a:t>- Formations du social</a:t>
              </a:r>
            </a:p>
          </p:txBody>
        </p:sp>
        <p:sp>
          <p:nvSpPr>
            <p:cNvPr id="156" name="DUT…"/>
            <p:cNvSpPr txBox="1"/>
            <p:nvPr/>
          </p:nvSpPr>
          <p:spPr>
            <a:xfrm>
              <a:off x="1066294" y="3372523"/>
              <a:ext cx="1783118" cy="6173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 u="sng">
                  <a:solidFill>
                    <a:srgbClr val="C02A33"/>
                  </a:solidFill>
                </a:defRPr>
              </a:pPr>
              <a:r>
                <a:rPr sz="1195"/>
                <a:t>DUT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C02A33"/>
                  </a:solidFill>
                </a:defRPr>
              </a:pPr>
              <a:r>
                <a:rPr sz="1195"/>
                <a:t>- Carrières sociales</a:t>
              </a:r>
            </a:p>
          </p:txBody>
        </p:sp>
      </p:grpSp>
      <p:sp>
        <p:nvSpPr>
          <p:cNvPr id="158" name="Réalisé par le…"/>
          <p:cNvSpPr txBox="1"/>
          <p:nvPr/>
        </p:nvSpPr>
        <p:spPr>
          <a:xfrm>
            <a:off x="7409155" y="6211565"/>
            <a:ext cx="2755563" cy="623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defTabSz="321457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195"/>
              <a:t>Réalisé par le </a:t>
            </a:r>
          </a:p>
          <a:p>
            <a:pPr defTabSz="321457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195"/>
              <a:t>Groupe de Ressources Disciplinaires de SES</a:t>
            </a:r>
          </a:p>
          <a:p>
            <a:pPr defTabSz="321457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195"/>
              <a:t>de l’Académie de Lyon</a:t>
            </a:r>
          </a:p>
        </p:txBody>
      </p:sp>
      <p:sp>
        <p:nvSpPr>
          <p:cNvPr id="159" name="HG…"/>
          <p:cNvSpPr txBox="1"/>
          <p:nvPr/>
        </p:nvSpPr>
        <p:spPr>
          <a:xfrm>
            <a:off x="6977430" y="5139110"/>
            <a:ext cx="942054" cy="786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defTabSz="321457">
              <a:defRPr sz="2200" b="0">
                <a:solidFill>
                  <a:srgbClr val="FFFFFF"/>
                </a:solidFill>
              </a:defRPr>
            </a:pPr>
            <a:r>
              <a:rPr sz="1547"/>
              <a:t>Humanités</a:t>
            </a:r>
          </a:p>
          <a:p>
            <a:pPr defTabSz="321457">
              <a:defRPr sz="2200" b="0">
                <a:solidFill>
                  <a:srgbClr val="FFFFFF"/>
                </a:solidFill>
              </a:defRPr>
            </a:pPr>
            <a:r>
              <a:rPr sz="1547"/>
              <a:t>Littérature</a:t>
            </a:r>
          </a:p>
          <a:p>
            <a:pPr defTabSz="321457">
              <a:defRPr sz="2200" b="0">
                <a:solidFill>
                  <a:srgbClr val="FFFFFF"/>
                </a:solidFill>
              </a:defRPr>
            </a:pPr>
            <a:r>
              <a:rPr sz="1547"/>
              <a:t>Philo</a:t>
            </a:r>
          </a:p>
        </p:txBody>
      </p:sp>
    </p:spTree>
    <p:extLst>
      <p:ext uri="{BB962C8B-B14F-4D97-AF65-F5344CB8AC3E}">
        <p14:creationId xmlns:p14="http://schemas.microsoft.com/office/powerpoint/2010/main" val="2107511684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 advAuto="0"/>
      <p:bldP spid="125" grpId="0" animBg="1" advAuto="0"/>
      <p:bldP spid="126" grpId="0" animBg="1" advAuto="0"/>
      <p:bldP spid="127" grpId="0" animBg="1" advAuto="0"/>
      <p:bldP spid="128" grpId="0" animBg="1" advAuto="0"/>
      <p:bldP spid="138" grpId="0" animBg="1" advAuto="0"/>
      <p:bldP spid="141" grpId="0" animBg="1" advAuto="0"/>
      <p:bldP spid="142" grpId="0" animBg="1" advAuto="0"/>
      <p:bldP spid="143" grpId="0" animBg="1" advAuto="0"/>
      <p:bldP spid="144" grpId="0" animBg="1" advAuto="0"/>
      <p:bldP spid="145" grpId="0" animBg="1" advAuto="0"/>
      <p:bldP spid="146" grpId="0" animBg="1" advAuto="0"/>
      <p:bldP spid="157" grpId="0" animBg="1" advAuto="0"/>
      <p:bldP spid="158" grpId="0" animBg="1" advAuto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igne"/>
          <p:cNvSpPr/>
          <p:nvPr/>
        </p:nvSpPr>
        <p:spPr>
          <a:xfrm flipH="1">
            <a:off x="4440291" y="3440921"/>
            <a:ext cx="1585589" cy="787444"/>
          </a:xfrm>
          <a:prstGeom prst="line">
            <a:avLst/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</a:ln>
        </p:spPr>
        <p:txBody>
          <a:bodyPr lIns="32145" tIns="32145" rIns="32145" bIns="32145"/>
          <a:lstStyle/>
          <a:p>
            <a:pPr defTabSz="321457">
              <a:lnSpc>
                <a:spcPct val="80000"/>
              </a:lnSpc>
              <a:spcBef>
                <a:spcPts val="3867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3516"/>
          </a:p>
        </p:txBody>
      </p:sp>
      <p:grpSp>
        <p:nvGrpSpPr>
          <p:cNvPr id="126" name="Groupe"/>
          <p:cNvGrpSpPr/>
          <p:nvPr/>
        </p:nvGrpSpPr>
        <p:grpSpPr>
          <a:xfrm>
            <a:off x="8007642" y="848088"/>
            <a:ext cx="2691025" cy="2954445"/>
            <a:chOff x="0" y="31063"/>
            <a:chExt cx="3827233" cy="4201876"/>
          </a:xfrm>
        </p:grpSpPr>
        <p:sp>
          <p:nvSpPr>
            <p:cNvPr id="120" name="Ligne"/>
            <p:cNvSpPr/>
            <p:nvPr/>
          </p:nvSpPr>
          <p:spPr>
            <a:xfrm flipV="1">
              <a:off x="338045" y="614253"/>
              <a:ext cx="1380328" cy="1380329"/>
            </a:xfrm>
            <a:prstGeom prst="line">
              <a:avLst/>
            </a:prstGeom>
            <a:noFill/>
            <a:ln w="25400" cap="flat">
              <a:solidFill>
                <a:srgbClr val="EA8F34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5719" tIns="35719" rIns="35719" bIns="35719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547"/>
            </a:p>
          </p:txBody>
        </p:sp>
        <p:sp>
          <p:nvSpPr>
            <p:cNvPr id="121" name="Ligne"/>
            <p:cNvSpPr/>
            <p:nvPr/>
          </p:nvSpPr>
          <p:spPr>
            <a:xfrm>
              <a:off x="126999" y="2087716"/>
              <a:ext cx="1802419" cy="1378332"/>
            </a:xfrm>
            <a:prstGeom prst="line">
              <a:avLst/>
            </a:prstGeom>
            <a:noFill/>
            <a:ln w="25400" cap="flat">
              <a:solidFill>
                <a:srgbClr val="EA8F34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5719" tIns="35719" rIns="35719" bIns="35719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547"/>
            </a:p>
          </p:txBody>
        </p:sp>
        <p:sp>
          <p:nvSpPr>
            <p:cNvPr id="122" name="Ligne"/>
            <p:cNvSpPr/>
            <p:nvPr/>
          </p:nvSpPr>
          <p:spPr>
            <a:xfrm>
              <a:off x="0" y="2084616"/>
              <a:ext cx="1701631" cy="1"/>
            </a:xfrm>
            <a:prstGeom prst="line">
              <a:avLst/>
            </a:prstGeom>
            <a:noFill/>
            <a:ln w="25400" cap="flat">
              <a:solidFill>
                <a:srgbClr val="EA8F34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5719" tIns="35719" rIns="35719" bIns="35719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547"/>
            </a:p>
          </p:txBody>
        </p:sp>
        <p:sp>
          <p:nvSpPr>
            <p:cNvPr id="123" name="ECOLES…"/>
            <p:cNvSpPr txBox="1"/>
            <p:nvPr/>
          </p:nvSpPr>
          <p:spPr>
            <a:xfrm>
              <a:off x="1968461" y="3406364"/>
              <a:ext cx="1570939" cy="8265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 u="sng">
                  <a:solidFill>
                    <a:srgbClr val="EA8F34"/>
                  </a:solidFill>
                </a:defRPr>
              </a:pPr>
              <a:r>
                <a:rPr sz="1195"/>
                <a:t>ECOLES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EA8F34"/>
                  </a:solidFill>
                </a:defRPr>
              </a:pPr>
              <a:r>
                <a:rPr sz="1195"/>
                <a:t>- Ecole d’art et de design</a:t>
              </a:r>
            </a:p>
          </p:txBody>
        </p:sp>
        <p:sp>
          <p:nvSpPr>
            <p:cNvPr id="124" name="DUT…"/>
            <p:cNvSpPr txBox="1"/>
            <p:nvPr/>
          </p:nvSpPr>
          <p:spPr>
            <a:xfrm>
              <a:off x="1894739" y="1825446"/>
              <a:ext cx="1932494" cy="11269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 u="sng">
                  <a:solidFill>
                    <a:srgbClr val="EA8F34"/>
                  </a:solidFill>
                </a:defRPr>
              </a:pPr>
              <a:r>
                <a:rPr sz="1195"/>
                <a:t>DUT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700">
                  <a:solidFill>
                    <a:srgbClr val="EA8F34"/>
                  </a:solidFill>
                </a:defRPr>
              </a:pPr>
              <a:r>
                <a:rPr sz="1195"/>
                <a:t> GACO - Arts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700">
                  <a:solidFill>
                    <a:srgbClr val="EA8F34"/>
                  </a:solidFill>
                </a:defRPr>
              </a:pPr>
              <a:r>
                <a:rPr sz="1195"/>
                <a:t> Information communication</a:t>
              </a:r>
            </a:p>
          </p:txBody>
        </p:sp>
        <p:sp>
          <p:nvSpPr>
            <p:cNvPr id="125" name="LICENCES…"/>
            <p:cNvSpPr txBox="1"/>
            <p:nvPr/>
          </p:nvSpPr>
          <p:spPr>
            <a:xfrm>
              <a:off x="1844864" y="31063"/>
              <a:ext cx="1818132" cy="13361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 u="sng">
                  <a:solidFill>
                    <a:srgbClr val="EA8F34"/>
                  </a:solidFill>
                </a:defRPr>
              </a:pPr>
              <a:r>
                <a:rPr sz="1195"/>
                <a:t>LICENCES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700">
                  <a:solidFill>
                    <a:srgbClr val="EA8F34"/>
                  </a:solidFill>
                </a:defRPr>
              </a:pPr>
              <a:r>
                <a:rPr sz="1195"/>
                <a:t> Information Communication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700">
                  <a:solidFill>
                    <a:srgbClr val="EA8F34"/>
                  </a:solidFill>
                </a:defRPr>
              </a:pPr>
              <a:r>
                <a:rPr sz="1195"/>
                <a:t>Double licence droit et arts</a:t>
              </a:r>
            </a:p>
          </p:txBody>
        </p:sp>
      </p:grpSp>
      <p:sp>
        <p:nvSpPr>
          <p:cNvPr id="127" name="Ligne"/>
          <p:cNvSpPr/>
          <p:nvPr/>
        </p:nvSpPr>
        <p:spPr>
          <a:xfrm flipH="1">
            <a:off x="5572641" y="2465516"/>
            <a:ext cx="2223058" cy="1272488"/>
          </a:xfrm>
          <a:prstGeom prst="line">
            <a:avLst/>
          </a:prstGeom>
          <a:ln w="25400">
            <a:solidFill>
              <a:srgbClr val="EA8F34"/>
            </a:solidFill>
          </a:ln>
        </p:spPr>
        <p:txBody>
          <a:bodyPr lIns="32145" tIns="32145" rIns="32145" bIns="32145"/>
          <a:lstStyle/>
          <a:p>
            <a:pPr defTabSz="321457">
              <a:lnSpc>
                <a:spcPct val="80000"/>
              </a:lnSpc>
              <a:spcBef>
                <a:spcPts val="3867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3516"/>
          </a:p>
        </p:txBody>
      </p:sp>
      <p:sp>
        <p:nvSpPr>
          <p:cNvPr id="128" name="Cercle"/>
          <p:cNvSpPr/>
          <p:nvPr/>
        </p:nvSpPr>
        <p:spPr>
          <a:xfrm>
            <a:off x="7532083" y="1680178"/>
            <a:ext cx="1196459" cy="1196459"/>
          </a:xfrm>
          <a:prstGeom prst="ellipse">
            <a:avLst/>
          </a:prstGeom>
          <a:solidFill>
            <a:srgbClr val="EA8F3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cap="all">
                <a:solidFill>
                  <a:srgbClr val="FFFFF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1266"/>
          </a:p>
        </p:txBody>
      </p:sp>
      <p:grpSp>
        <p:nvGrpSpPr>
          <p:cNvPr id="135" name="Groupe"/>
          <p:cNvGrpSpPr/>
          <p:nvPr/>
        </p:nvGrpSpPr>
        <p:grpSpPr>
          <a:xfrm>
            <a:off x="6109103" y="3450393"/>
            <a:ext cx="1782721" cy="2486076"/>
            <a:chOff x="0" y="0"/>
            <a:chExt cx="2535423" cy="3535752"/>
          </a:xfrm>
        </p:grpSpPr>
        <p:sp>
          <p:nvSpPr>
            <p:cNvPr id="129" name="Ligne"/>
            <p:cNvSpPr/>
            <p:nvPr/>
          </p:nvSpPr>
          <p:spPr>
            <a:xfrm flipH="1" flipV="1">
              <a:off x="0" y="0"/>
              <a:ext cx="1635746" cy="2635984"/>
            </a:xfrm>
            <a:prstGeom prst="line">
              <a:avLst/>
            </a:prstGeom>
            <a:noFill/>
            <a:ln w="63500" cap="flat">
              <a:solidFill>
                <a:srgbClr val="E5E5E5"/>
              </a:solidFill>
              <a:prstDash val="solid"/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grpSp>
          <p:nvGrpSpPr>
            <p:cNvPr id="134" name="Groupe"/>
            <p:cNvGrpSpPr/>
            <p:nvPr/>
          </p:nvGrpSpPr>
          <p:grpSpPr>
            <a:xfrm>
              <a:off x="833791" y="1834119"/>
              <a:ext cx="1701632" cy="1701633"/>
              <a:chOff x="0" y="0"/>
              <a:chExt cx="1701631" cy="1701631"/>
            </a:xfrm>
          </p:grpSpPr>
          <p:sp>
            <p:nvSpPr>
              <p:cNvPr id="130" name="Cercle"/>
              <p:cNvSpPr/>
              <p:nvPr/>
            </p:nvSpPr>
            <p:spPr>
              <a:xfrm>
                <a:off x="0" y="0"/>
                <a:ext cx="1701631" cy="1701631"/>
              </a:xfrm>
              <a:prstGeom prst="ellipse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b="0" cap="all">
                    <a:solidFill>
                      <a:srgbClr val="FFFFFF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 sz="1266"/>
              </a:p>
            </p:txBody>
          </p:sp>
          <p:sp>
            <p:nvSpPr>
              <p:cNvPr id="131" name="LLCE"/>
              <p:cNvSpPr txBox="1"/>
              <p:nvPr/>
            </p:nvSpPr>
            <p:spPr>
              <a:xfrm>
                <a:off x="698415" y="464820"/>
                <a:ext cx="262181" cy="4181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35719" tIns="35719" rIns="35719" bIns="35719" numCol="1" anchor="ctr">
                <a:spAutoFit/>
              </a:bodyPr>
              <a:lstStyle>
                <a:lvl1pPr defTabSz="457200">
                  <a:lnSpc>
                    <a:spcPct val="80000"/>
                  </a:lnSpc>
                  <a:defRPr sz="2500" b="0">
                    <a:solidFill>
                      <a:srgbClr val="FFFFFF"/>
                    </a:solidFill>
                  </a:defRPr>
                </a:lvl1pPr>
              </a:lstStyle>
              <a:p>
                <a:r>
                  <a:rPr sz="1758"/>
                  <a:t>+</a:t>
                </a:r>
              </a:p>
            </p:txBody>
          </p:sp>
          <p:sp>
            <p:nvSpPr>
              <p:cNvPr id="132" name="Maths"/>
              <p:cNvSpPr txBox="1"/>
              <p:nvPr/>
            </p:nvSpPr>
            <p:spPr>
              <a:xfrm>
                <a:off x="508550" y="219294"/>
                <a:ext cx="631511" cy="4181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35719" tIns="35719" rIns="35719" bIns="35719" numCol="1" anchor="ctr">
                <a:spAutoFit/>
              </a:bodyPr>
              <a:lstStyle>
                <a:lvl1pPr defTabSz="457200">
                  <a:lnSpc>
                    <a:spcPct val="80000"/>
                  </a:lnSpc>
                  <a:defRPr sz="2500" b="0">
                    <a:solidFill>
                      <a:srgbClr val="FFFFFF"/>
                    </a:solidFill>
                  </a:defRPr>
                </a:lvl1pPr>
              </a:lstStyle>
              <a:p>
                <a:r>
                  <a:rPr sz="1758"/>
                  <a:t>Arts</a:t>
                </a:r>
              </a:p>
            </p:txBody>
          </p:sp>
          <p:sp>
            <p:nvSpPr>
              <p:cNvPr id="133" name="HG…"/>
              <p:cNvSpPr txBox="1"/>
              <p:nvPr/>
            </p:nvSpPr>
            <p:spPr>
              <a:xfrm>
                <a:off x="84547" y="755894"/>
                <a:ext cx="1339808" cy="92187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35719" tIns="35719" rIns="35719" bIns="35719" numCol="1" anchor="ctr">
                <a:spAutoFit/>
              </a:bodyPr>
              <a:lstStyle/>
              <a:p>
                <a:pPr algn="ctr" defTabSz="321457">
                  <a:lnSpc>
                    <a:spcPct val="80000"/>
                  </a:lnSpc>
                  <a:defRPr sz="2200" b="0">
                    <a:solidFill>
                      <a:srgbClr val="FFFFFF"/>
                    </a:solidFill>
                  </a:defRPr>
                </a:pPr>
                <a:r>
                  <a:rPr sz="1547" dirty="0" err="1"/>
                  <a:t>Humanités</a:t>
                </a:r>
                <a:endParaRPr sz="1547" dirty="0"/>
              </a:p>
              <a:p>
                <a:pPr algn="ctr" defTabSz="321457">
                  <a:lnSpc>
                    <a:spcPct val="80000"/>
                  </a:lnSpc>
                  <a:defRPr sz="2200" b="0">
                    <a:solidFill>
                      <a:srgbClr val="FFFFFF"/>
                    </a:solidFill>
                  </a:defRPr>
                </a:pPr>
                <a:r>
                  <a:rPr sz="1547" dirty="0" err="1"/>
                  <a:t>Lettres</a:t>
                </a:r>
                <a:endParaRPr sz="1547" dirty="0"/>
              </a:p>
              <a:p>
                <a:pPr algn="ctr" defTabSz="321457">
                  <a:lnSpc>
                    <a:spcPct val="80000"/>
                  </a:lnSpc>
                  <a:defRPr sz="2200" b="0">
                    <a:solidFill>
                      <a:srgbClr val="FFFFFF"/>
                    </a:solidFill>
                  </a:defRPr>
                </a:pPr>
                <a:r>
                  <a:rPr sz="1547" dirty="0"/>
                  <a:t>Philo</a:t>
                </a:r>
              </a:p>
            </p:txBody>
          </p:sp>
        </p:grpSp>
      </p:grpSp>
      <p:sp>
        <p:nvSpPr>
          <p:cNvPr id="136" name="SES…"/>
          <p:cNvSpPr/>
          <p:nvPr/>
        </p:nvSpPr>
        <p:spPr>
          <a:xfrm>
            <a:off x="5156922" y="2489922"/>
            <a:ext cx="1878157" cy="1878157"/>
          </a:xfrm>
          <a:prstGeom prst="ellipse">
            <a:avLst/>
          </a:prstGeom>
          <a:solidFill>
            <a:srgbClr val="713D7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algn="ctr">
              <a:defRPr sz="2200" b="0" cap="all">
                <a:solidFill>
                  <a:srgbClr val="FFFFFF"/>
                </a:solidFill>
              </a:defRPr>
            </a:pPr>
            <a:r>
              <a:rPr sz="1547" dirty="0"/>
              <a:t>SES</a:t>
            </a:r>
          </a:p>
          <a:p>
            <a:pPr algn="ctr">
              <a:defRPr sz="2100" b="0" cap="all">
                <a:solidFill>
                  <a:srgbClr val="FFFFFF"/>
                </a:solidFill>
              </a:defRPr>
            </a:pPr>
            <a:r>
              <a:rPr sz="1477" dirty="0"/>
              <a:t>+</a:t>
            </a:r>
          </a:p>
          <a:p>
            <a:pPr algn="ctr">
              <a:defRPr sz="2200" b="0" cap="all">
                <a:solidFill>
                  <a:srgbClr val="FFFFFF"/>
                </a:solidFill>
              </a:defRPr>
            </a:pPr>
            <a:r>
              <a:rPr sz="1547" dirty="0"/>
              <a:t>ARTS</a:t>
            </a:r>
          </a:p>
          <a:p>
            <a:pPr algn="ctr">
              <a:defRPr sz="2100" b="0" cap="all">
                <a:solidFill>
                  <a:srgbClr val="FFFFFF"/>
                </a:solidFill>
              </a:defRPr>
            </a:pPr>
            <a:r>
              <a:rPr sz="1477" dirty="0"/>
              <a:t>+</a:t>
            </a:r>
          </a:p>
          <a:p>
            <a:pPr algn="ctr">
              <a:defRPr sz="2200" b="0" cap="all">
                <a:solidFill>
                  <a:srgbClr val="FFFFFF"/>
                </a:solidFill>
              </a:defRPr>
            </a:pPr>
            <a:r>
              <a:rPr sz="1547" dirty="0" err="1"/>
              <a:t>Humanités</a:t>
            </a:r>
            <a:endParaRPr sz="1547" dirty="0"/>
          </a:p>
          <a:p>
            <a:pPr algn="ctr">
              <a:defRPr sz="2200" b="0" cap="all">
                <a:solidFill>
                  <a:srgbClr val="FFFFFF"/>
                </a:solidFill>
              </a:defRPr>
            </a:pPr>
            <a:r>
              <a:rPr sz="1547" dirty="0" err="1"/>
              <a:t>Littérature</a:t>
            </a:r>
            <a:endParaRPr sz="1547" dirty="0"/>
          </a:p>
          <a:p>
            <a:pPr algn="ctr">
              <a:defRPr sz="2200" b="0" cap="all">
                <a:solidFill>
                  <a:srgbClr val="FFFFFF"/>
                </a:solidFill>
              </a:defRPr>
            </a:pPr>
            <a:r>
              <a:rPr sz="1547" dirty="0"/>
              <a:t>Philo</a:t>
            </a:r>
          </a:p>
        </p:txBody>
      </p:sp>
      <p:sp>
        <p:nvSpPr>
          <p:cNvPr id="137" name="Maths"/>
          <p:cNvSpPr txBox="1"/>
          <p:nvPr/>
        </p:nvSpPr>
        <p:spPr>
          <a:xfrm>
            <a:off x="7889658" y="2358967"/>
            <a:ext cx="444032" cy="29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rPr sz="1758"/>
              <a:t>Arts</a:t>
            </a:r>
          </a:p>
        </p:txBody>
      </p:sp>
      <p:sp>
        <p:nvSpPr>
          <p:cNvPr id="138" name="SVT"/>
          <p:cNvSpPr txBox="1"/>
          <p:nvPr/>
        </p:nvSpPr>
        <p:spPr>
          <a:xfrm>
            <a:off x="5898306" y="1640406"/>
            <a:ext cx="330668" cy="240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rPr sz="1336"/>
              <a:t>SVT</a:t>
            </a:r>
          </a:p>
        </p:txBody>
      </p:sp>
      <p:sp>
        <p:nvSpPr>
          <p:cNvPr id="139" name="Humanités LP"/>
          <p:cNvSpPr txBox="1"/>
          <p:nvPr/>
        </p:nvSpPr>
        <p:spPr>
          <a:xfrm>
            <a:off x="5521058" y="4978597"/>
            <a:ext cx="1024063" cy="240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rPr sz="1336"/>
              <a:t>Humanités LP</a:t>
            </a:r>
          </a:p>
        </p:txBody>
      </p:sp>
      <p:sp>
        <p:nvSpPr>
          <p:cNvPr id="140" name="Arts"/>
          <p:cNvSpPr txBox="1"/>
          <p:nvPr/>
        </p:nvSpPr>
        <p:spPr>
          <a:xfrm>
            <a:off x="4398443" y="2354015"/>
            <a:ext cx="355868" cy="240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rPr sz="1336"/>
              <a:t>Arts</a:t>
            </a:r>
          </a:p>
        </p:txBody>
      </p:sp>
      <p:sp>
        <p:nvSpPr>
          <p:cNvPr id="141" name="Cercle"/>
          <p:cNvSpPr/>
          <p:nvPr/>
        </p:nvSpPr>
        <p:spPr>
          <a:xfrm>
            <a:off x="3573425" y="3795051"/>
            <a:ext cx="1181218" cy="1181220"/>
          </a:xfrm>
          <a:prstGeom prst="ellipse">
            <a:avLst/>
          </a:prstGeom>
          <a:solidFill>
            <a:srgbClr val="C02A33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321457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pPr>
            <a:endParaRPr sz="1336"/>
          </a:p>
        </p:txBody>
      </p:sp>
      <p:grpSp>
        <p:nvGrpSpPr>
          <p:cNvPr id="149" name="Groupe"/>
          <p:cNvGrpSpPr/>
          <p:nvPr/>
        </p:nvGrpSpPr>
        <p:grpSpPr>
          <a:xfrm>
            <a:off x="1645430" y="2536833"/>
            <a:ext cx="2585959" cy="4277239"/>
            <a:chOff x="0" y="37309"/>
            <a:chExt cx="3677808" cy="6083182"/>
          </a:xfrm>
        </p:grpSpPr>
        <p:sp>
          <p:nvSpPr>
            <p:cNvPr id="142" name="Ligne"/>
            <p:cNvSpPr/>
            <p:nvPr/>
          </p:nvSpPr>
          <p:spPr>
            <a:xfrm flipH="1" flipV="1">
              <a:off x="1634870" y="1328448"/>
              <a:ext cx="1294737" cy="756437"/>
            </a:xfrm>
            <a:prstGeom prst="line">
              <a:avLst/>
            </a:prstGeom>
            <a:noFill/>
            <a:ln w="25400" cap="flat">
              <a:solidFill>
                <a:srgbClr val="C82506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43" name="Ligne"/>
            <p:cNvSpPr/>
            <p:nvPr/>
          </p:nvSpPr>
          <p:spPr>
            <a:xfrm flipV="1">
              <a:off x="1925544" y="3018708"/>
              <a:ext cx="911520" cy="476769"/>
            </a:xfrm>
            <a:prstGeom prst="line">
              <a:avLst/>
            </a:prstGeom>
            <a:noFill/>
            <a:ln w="25400" cap="flat">
              <a:solidFill>
                <a:srgbClr val="C82506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44" name="Ligne"/>
            <p:cNvSpPr/>
            <p:nvPr/>
          </p:nvSpPr>
          <p:spPr>
            <a:xfrm flipV="1">
              <a:off x="3006711" y="3430019"/>
              <a:ext cx="353660" cy="1178401"/>
            </a:xfrm>
            <a:prstGeom prst="line">
              <a:avLst/>
            </a:prstGeom>
            <a:noFill/>
            <a:ln w="25400" cap="flat">
              <a:solidFill>
                <a:srgbClr val="C82506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45" name="LICENCES…"/>
            <p:cNvSpPr txBox="1"/>
            <p:nvPr/>
          </p:nvSpPr>
          <p:spPr>
            <a:xfrm>
              <a:off x="0" y="37309"/>
              <a:ext cx="1652025" cy="25377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 u="sng">
                  <a:solidFill>
                    <a:srgbClr val="C82506"/>
                  </a:solidFill>
                </a:defRPr>
              </a:pPr>
              <a:r>
                <a:rPr sz="1195"/>
                <a:t>LICENCES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700">
                  <a:solidFill>
                    <a:srgbClr val="C82506"/>
                  </a:solidFill>
                </a:defRPr>
              </a:pPr>
              <a:r>
                <a:rPr sz="1195"/>
                <a:t> Sociologie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700">
                  <a:solidFill>
                    <a:srgbClr val="C82506"/>
                  </a:solidFill>
                </a:defRPr>
              </a:pPr>
              <a:r>
                <a:rPr sz="1195"/>
                <a:t> Sciences de l’éducation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C82506"/>
                  </a:solidFill>
                </a:defRPr>
              </a:pPr>
              <a:r>
                <a:rPr sz="1195"/>
                <a:t>- Sciences de l’Homme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700">
                  <a:solidFill>
                    <a:srgbClr val="C82506"/>
                  </a:solidFill>
                </a:defRPr>
              </a:pPr>
              <a:r>
                <a:rPr sz="1195"/>
                <a:t> Droit 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700">
                  <a:solidFill>
                    <a:srgbClr val="C82506"/>
                  </a:solidFill>
                </a:defRPr>
              </a:pPr>
              <a:r>
                <a:rPr sz="1195"/>
                <a:t> Sciences Po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700">
                  <a:solidFill>
                    <a:srgbClr val="C82506"/>
                  </a:solidFill>
                </a:defRPr>
              </a:pPr>
              <a:r>
                <a:rPr sz="1195"/>
                <a:t> Philosophie</a:t>
              </a:r>
            </a:p>
          </p:txBody>
        </p:sp>
        <p:sp>
          <p:nvSpPr>
            <p:cNvPr id="146" name="CPGE…"/>
            <p:cNvSpPr txBox="1"/>
            <p:nvPr/>
          </p:nvSpPr>
          <p:spPr>
            <a:xfrm>
              <a:off x="2270243" y="4594895"/>
              <a:ext cx="791889" cy="6173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 u="sng">
                  <a:solidFill>
                    <a:srgbClr val="C82506"/>
                  </a:solidFill>
                </a:defRPr>
              </a:pPr>
              <a:r>
                <a:rPr sz="1195"/>
                <a:t>CPGE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C82506"/>
                  </a:solidFill>
                </a:defRPr>
              </a:pPr>
              <a:r>
                <a:rPr sz="1195"/>
                <a:t>- D1</a:t>
              </a:r>
            </a:p>
          </p:txBody>
        </p:sp>
        <p:sp>
          <p:nvSpPr>
            <p:cNvPr id="147" name="ECOLES…"/>
            <p:cNvSpPr txBox="1"/>
            <p:nvPr/>
          </p:nvSpPr>
          <p:spPr>
            <a:xfrm>
              <a:off x="2247668" y="5293916"/>
              <a:ext cx="1430140" cy="8265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 u="sng">
                  <a:solidFill>
                    <a:srgbClr val="C82506"/>
                  </a:solidFill>
                </a:defRPr>
              </a:pPr>
              <a:r>
                <a:rPr sz="1195"/>
                <a:t>ECOLES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C82506"/>
                  </a:solidFill>
                </a:defRPr>
              </a:pPr>
              <a:r>
                <a:rPr sz="1195"/>
                <a:t>- Formations du social</a:t>
              </a:r>
            </a:p>
          </p:txBody>
        </p:sp>
        <p:sp>
          <p:nvSpPr>
            <p:cNvPr id="148" name="DUT…"/>
            <p:cNvSpPr txBox="1"/>
            <p:nvPr/>
          </p:nvSpPr>
          <p:spPr>
            <a:xfrm>
              <a:off x="1066294" y="3372523"/>
              <a:ext cx="1783118" cy="6173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 u="sng">
                  <a:solidFill>
                    <a:srgbClr val="C82506"/>
                  </a:solidFill>
                </a:defRPr>
              </a:pPr>
              <a:r>
                <a:rPr sz="1195"/>
                <a:t>DUT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C82506"/>
                  </a:solidFill>
                </a:defRPr>
              </a:pPr>
              <a:r>
                <a:rPr sz="1195"/>
                <a:t>- Carrières sociales</a:t>
              </a:r>
            </a:p>
          </p:txBody>
        </p:sp>
      </p:grpSp>
      <p:sp>
        <p:nvSpPr>
          <p:cNvPr id="150" name="LLCE"/>
          <p:cNvSpPr txBox="1"/>
          <p:nvPr/>
        </p:nvSpPr>
        <p:spPr>
          <a:xfrm>
            <a:off x="7868629" y="1912662"/>
            <a:ext cx="388954" cy="29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rPr sz="1758"/>
              <a:t>SES</a:t>
            </a:r>
          </a:p>
        </p:txBody>
      </p:sp>
      <p:sp>
        <p:nvSpPr>
          <p:cNvPr id="151" name="LLCE"/>
          <p:cNvSpPr txBox="1"/>
          <p:nvPr/>
        </p:nvSpPr>
        <p:spPr>
          <a:xfrm>
            <a:off x="8014518" y="2108624"/>
            <a:ext cx="184346" cy="29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rPr sz="1758"/>
              <a:t>+</a:t>
            </a:r>
          </a:p>
        </p:txBody>
      </p:sp>
      <p:sp>
        <p:nvSpPr>
          <p:cNvPr id="152" name="Etudes supérieures envisagées"/>
          <p:cNvSpPr txBox="1"/>
          <p:nvPr/>
        </p:nvSpPr>
        <p:spPr>
          <a:xfrm>
            <a:off x="4709397" y="30074"/>
            <a:ext cx="2417458" cy="258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477"/>
              <a:t>Etudes supérieures envisagées</a:t>
            </a:r>
          </a:p>
        </p:txBody>
      </p:sp>
      <p:sp>
        <p:nvSpPr>
          <p:cNvPr id="153" name="Cercle"/>
          <p:cNvSpPr/>
          <p:nvPr/>
        </p:nvSpPr>
        <p:spPr>
          <a:xfrm>
            <a:off x="2996828" y="328426"/>
            <a:ext cx="6198344" cy="6201149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321457">
              <a:lnSpc>
                <a:spcPct val="80000"/>
              </a:lnSpc>
              <a:spcBef>
                <a:spcPts val="3867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3516"/>
          </a:p>
        </p:txBody>
      </p:sp>
      <p:sp>
        <p:nvSpPr>
          <p:cNvPr id="154" name="Cercle"/>
          <p:cNvSpPr/>
          <p:nvPr/>
        </p:nvSpPr>
        <p:spPr>
          <a:xfrm>
            <a:off x="4591140" y="1923459"/>
            <a:ext cx="3009720" cy="3011082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321457">
              <a:lnSpc>
                <a:spcPct val="80000"/>
              </a:lnSpc>
              <a:spcBef>
                <a:spcPts val="3867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3516"/>
          </a:p>
        </p:txBody>
      </p:sp>
      <p:sp>
        <p:nvSpPr>
          <p:cNvPr id="155" name="2 spécialités de Terminale"/>
          <p:cNvSpPr txBox="1"/>
          <p:nvPr/>
        </p:nvSpPr>
        <p:spPr>
          <a:xfrm>
            <a:off x="4912673" y="1187588"/>
            <a:ext cx="2093843" cy="258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477"/>
              <a:t>2 spécialités de Terminale </a:t>
            </a:r>
          </a:p>
        </p:txBody>
      </p:sp>
      <p:sp>
        <p:nvSpPr>
          <p:cNvPr id="156" name="3 spécialités de 1ère"/>
          <p:cNvSpPr txBox="1"/>
          <p:nvPr/>
        </p:nvSpPr>
        <p:spPr>
          <a:xfrm>
            <a:off x="5140139" y="2162726"/>
            <a:ext cx="1683411" cy="258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477"/>
              <a:t>3 spécialités de 1ère </a:t>
            </a:r>
          </a:p>
        </p:txBody>
      </p:sp>
      <p:sp>
        <p:nvSpPr>
          <p:cNvPr id="157" name="Réalisé par le…"/>
          <p:cNvSpPr txBox="1"/>
          <p:nvPr/>
        </p:nvSpPr>
        <p:spPr>
          <a:xfrm>
            <a:off x="7409155" y="6211565"/>
            <a:ext cx="2755563" cy="623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defTabSz="321457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195"/>
              <a:t>Réalisé par le </a:t>
            </a:r>
          </a:p>
          <a:p>
            <a:pPr defTabSz="321457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195"/>
              <a:t>Groupe de Ressources Disciplinaires de SES</a:t>
            </a:r>
          </a:p>
          <a:p>
            <a:pPr defTabSz="321457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195"/>
              <a:t>de l’Académie de Lyon</a:t>
            </a:r>
          </a:p>
        </p:txBody>
      </p:sp>
      <p:sp>
        <p:nvSpPr>
          <p:cNvPr id="158" name="HG…"/>
          <p:cNvSpPr txBox="1"/>
          <p:nvPr/>
        </p:nvSpPr>
        <p:spPr>
          <a:xfrm>
            <a:off x="3625252" y="4245129"/>
            <a:ext cx="942054" cy="648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ctr" defTabSz="321457">
              <a:lnSpc>
                <a:spcPct val="80000"/>
              </a:lnSpc>
              <a:defRPr sz="2200" b="0">
                <a:solidFill>
                  <a:srgbClr val="FFFFFF"/>
                </a:solidFill>
              </a:defRPr>
            </a:pPr>
            <a:r>
              <a:rPr sz="1547" dirty="0" err="1"/>
              <a:t>Humanités</a:t>
            </a:r>
            <a:endParaRPr sz="1547" dirty="0"/>
          </a:p>
          <a:p>
            <a:pPr algn="ctr" defTabSz="321457">
              <a:lnSpc>
                <a:spcPct val="80000"/>
              </a:lnSpc>
              <a:defRPr sz="2200" b="0">
                <a:solidFill>
                  <a:srgbClr val="FFFFFF"/>
                </a:solidFill>
              </a:defRPr>
            </a:pPr>
            <a:r>
              <a:rPr sz="1547" dirty="0" err="1"/>
              <a:t>Littérature</a:t>
            </a:r>
            <a:endParaRPr sz="1547" dirty="0"/>
          </a:p>
          <a:p>
            <a:pPr algn="ctr" defTabSz="321457">
              <a:lnSpc>
                <a:spcPct val="80000"/>
              </a:lnSpc>
              <a:defRPr sz="2200" b="0">
                <a:solidFill>
                  <a:srgbClr val="FFFFFF"/>
                </a:solidFill>
              </a:defRPr>
            </a:pPr>
            <a:r>
              <a:rPr sz="1547" dirty="0"/>
              <a:t>Philo</a:t>
            </a:r>
          </a:p>
        </p:txBody>
      </p:sp>
      <p:sp>
        <p:nvSpPr>
          <p:cNvPr id="159" name="LLCE"/>
          <p:cNvSpPr txBox="1"/>
          <p:nvPr/>
        </p:nvSpPr>
        <p:spPr>
          <a:xfrm>
            <a:off x="3936532" y="3876991"/>
            <a:ext cx="349135" cy="267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200" b="0">
                <a:solidFill>
                  <a:srgbClr val="FFFFFF"/>
                </a:solidFill>
              </a:defRPr>
            </a:lvl1pPr>
          </a:lstStyle>
          <a:p>
            <a:r>
              <a:rPr sz="1547"/>
              <a:t>SES</a:t>
            </a:r>
          </a:p>
        </p:txBody>
      </p:sp>
      <p:sp>
        <p:nvSpPr>
          <p:cNvPr id="160" name="LLCE"/>
          <p:cNvSpPr txBox="1"/>
          <p:nvPr/>
        </p:nvSpPr>
        <p:spPr>
          <a:xfrm>
            <a:off x="4056877" y="4059615"/>
            <a:ext cx="184346" cy="29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rPr sz="1758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728602824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 advAuto="0"/>
      <p:bldP spid="126" grpId="0" animBg="1" advAuto="0"/>
      <p:bldP spid="127" grpId="0" animBg="1" advAuto="0"/>
      <p:bldP spid="128" grpId="0" animBg="1" advAuto="0"/>
      <p:bldP spid="135" grpId="0" animBg="1" advAuto="0"/>
      <p:bldP spid="136" grpId="0" animBg="1" advAuto="0"/>
      <p:bldP spid="141" grpId="0" animBg="1" advAuto="0"/>
      <p:bldP spid="149" grpId="0" animBg="1" advAuto="0"/>
      <p:bldP spid="152" grpId="0" animBg="1" advAuto="0"/>
      <p:bldP spid="153" grpId="0" animBg="1" advAuto="0"/>
      <p:bldP spid="154" grpId="0" animBg="1" advAuto="0"/>
      <p:bldP spid="155" grpId="0" animBg="1" advAuto="0"/>
      <p:bldP spid="156" grpId="0" animBg="1" advAuto="0"/>
      <p:bldP spid="157" grpId="0" animBg="1" advAuto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e"/>
          <p:cNvGrpSpPr/>
          <p:nvPr/>
        </p:nvGrpSpPr>
        <p:grpSpPr>
          <a:xfrm>
            <a:off x="5572641" y="1680178"/>
            <a:ext cx="3155901" cy="2057826"/>
            <a:chOff x="0" y="0"/>
            <a:chExt cx="4488391" cy="2926685"/>
          </a:xfrm>
        </p:grpSpPr>
        <p:sp>
          <p:nvSpPr>
            <p:cNvPr id="119" name="Ligne"/>
            <p:cNvSpPr/>
            <p:nvPr/>
          </p:nvSpPr>
          <p:spPr>
            <a:xfrm flipH="1">
              <a:off x="0" y="1116925"/>
              <a:ext cx="3161682" cy="1809761"/>
            </a:xfrm>
            <a:prstGeom prst="line">
              <a:avLst/>
            </a:prstGeom>
            <a:noFill/>
            <a:ln w="25400" cap="flat">
              <a:solidFill>
                <a:srgbClr val="2E578C"/>
              </a:solidFill>
              <a:prstDash val="solid"/>
              <a:round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20" name="Cercle"/>
            <p:cNvSpPr/>
            <p:nvPr/>
          </p:nvSpPr>
          <p:spPr>
            <a:xfrm>
              <a:off x="2786761" y="0"/>
              <a:ext cx="1701631" cy="1701631"/>
            </a:xfrm>
            <a:prstGeom prst="ellipse">
              <a:avLst/>
            </a:prstGeom>
            <a:solidFill>
              <a:srgbClr val="2E578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0" cap="all">
                  <a:solidFill>
                    <a:srgbClr val="FFFFFF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1266"/>
            </a:p>
          </p:txBody>
        </p:sp>
      </p:grpSp>
      <p:grpSp>
        <p:nvGrpSpPr>
          <p:cNvPr id="128" name="Groupe"/>
          <p:cNvGrpSpPr/>
          <p:nvPr/>
        </p:nvGrpSpPr>
        <p:grpSpPr>
          <a:xfrm>
            <a:off x="6089328" y="3370844"/>
            <a:ext cx="1787640" cy="2660271"/>
            <a:chOff x="0" y="-1"/>
            <a:chExt cx="2542419" cy="3783496"/>
          </a:xfrm>
        </p:grpSpPr>
        <p:sp>
          <p:nvSpPr>
            <p:cNvPr id="122" name="Ligne"/>
            <p:cNvSpPr/>
            <p:nvPr/>
          </p:nvSpPr>
          <p:spPr>
            <a:xfrm flipH="1" flipV="1">
              <a:off x="0" y="-1"/>
              <a:ext cx="1691995" cy="2828627"/>
            </a:xfrm>
            <a:prstGeom prst="line">
              <a:avLst/>
            </a:prstGeom>
            <a:noFill/>
            <a:ln w="63500" cap="flat">
              <a:solidFill>
                <a:srgbClr val="E5E5E5"/>
              </a:solidFill>
              <a:prstDash val="solid"/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grpSp>
          <p:nvGrpSpPr>
            <p:cNvPr id="127" name="Groupe"/>
            <p:cNvGrpSpPr/>
            <p:nvPr/>
          </p:nvGrpSpPr>
          <p:grpSpPr>
            <a:xfrm>
              <a:off x="840787" y="2081863"/>
              <a:ext cx="1701632" cy="1701632"/>
              <a:chOff x="0" y="0"/>
              <a:chExt cx="1701631" cy="1701631"/>
            </a:xfrm>
          </p:grpSpPr>
          <p:sp>
            <p:nvSpPr>
              <p:cNvPr id="123" name="Cercle"/>
              <p:cNvSpPr/>
              <p:nvPr/>
            </p:nvSpPr>
            <p:spPr>
              <a:xfrm>
                <a:off x="0" y="0"/>
                <a:ext cx="1701631" cy="1701631"/>
              </a:xfrm>
              <a:prstGeom prst="ellipse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b="0" cap="all">
                    <a:solidFill>
                      <a:srgbClr val="FFFFFF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 sz="1266"/>
              </a:p>
            </p:txBody>
          </p:sp>
          <p:sp>
            <p:nvSpPr>
              <p:cNvPr id="124" name="LLCE"/>
              <p:cNvSpPr txBox="1"/>
              <p:nvPr/>
            </p:nvSpPr>
            <p:spPr>
              <a:xfrm>
                <a:off x="698415" y="553475"/>
                <a:ext cx="262181" cy="4181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35719" tIns="35719" rIns="35719" bIns="35719" numCol="1" anchor="ctr">
                <a:spAutoFit/>
              </a:bodyPr>
              <a:lstStyle>
                <a:lvl1pPr defTabSz="457200">
                  <a:lnSpc>
                    <a:spcPct val="80000"/>
                  </a:lnSpc>
                  <a:defRPr sz="2500" b="0">
                    <a:solidFill>
                      <a:srgbClr val="FFFFFF"/>
                    </a:solidFill>
                  </a:defRPr>
                </a:lvl1pPr>
              </a:lstStyle>
              <a:p>
                <a:r>
                  <a:rPr sz="1758"/>
                  <a:t>+</a:t>
                </a:r>
              </a:p>
            </p:txBody>
          </p:sp>
          <p:sp>
            <p:nvSpPr>
              <p:cNvPr id="125" name="HG…"/>
              <p:cNvSpPr txBox="1"/>
              <p:nvPr/>
            </p:nvSpPr>
            <p:spPr>
              <a:xfrm>
                <a:off x="223879" y="904658"/>
                <a:ext cx="1114834" cy="6615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35719" tIns="35719" rIns="35719" bIns="35719" numCol="1" anchor="ctr">
                <a:spAutoFit/>
              </a:bodyPr>
              <a:lstStyle/>
              <a:p>
                <a:pPr defTabSz="321457">
                  <a:lnSpc>
                    <a:spcPct val="80000"/>
                  </a:lnSpc>
                  <a:defRPr sz="1500" b="0">
                    <a:solidFill>
                      <a:srgbClr val="FFFFFF"/>
                    </a:solidFill>
                  </a:defRPr>
                </a:pPr>
                <a:r>
                  <a:rPr sz="1055"/>
                  <a:t>HG</a:t>
                </a:r>
              </a:p>
              <a:p>
                <a:pPr defTabSz="321457">
                  <a:lnSpc>
                    <a:spcPct val="80000"/>
                  </a:lnSpc>
                  <a:defRPr sz="1500" b="0">
                    <a:solidFill>
                      <a:srgbClr val="FFFFFF"/>
                    </a:solidFill>
                  </a:defRPr>
                </a:pPr>
                <a:r>
                  <a:rPr sz="1055"/>
                  <a:t>Géopolitique</a:t>
                </a:r>
              </a:p>
              <a:p>
                <a:pPr defTabSz="321457">
                  <a:lnSpc>
                    <a:spcPct val="80000"/>
                  </a:lnSpc>
                  <a:defRPr sz="1500" b="0">
                    <a:solidFill>
                      <a:srgbClr val="FFFFFF"/>
                    </a:solidFill>
                  </a:defRPr>
                </a:pPr>
                <a:r>
                  <a:rPr sz="1055"/>
                  <a:t>Sciences Po</a:t>
                </a:r>
              </a:p>
            </p:txBody>
          </p:sp>
          <p:sp>
            <p:nvSpPr>
              <p:cNvPr id="126" name="HG…"/>
              <p:cNvSpPr txBox="1"/>
              <p:nvPr/>
            </p:nvSpPr>
            <p:spPr>
              <a:xfrm>
                <a:off x="277943" y="49719"/>
                <a:ext cx="1005403" cy="69844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35719" tIns="35719" rIns="35719" bIns="35719" numCol="1" anchor="ctr">
                <a:spAutoFit/>
              </a:bodyPr>
              <a:lstStyle/>
              <a:p>
                <a:pPr defTabSz="321457">
                  <a:lnSpc>
                    <a:spcPct val="80000"/>
                  </a:lnSpc>
                  <a:defRPr sz="1600" b="0">
                    <a:solidFill>
                      <a:srgbClr val="FFFFFF"/>
                    </a:solidFill>
                  </a:defRPr>
                </a:pPr>
                <a:r>
                  <a:rPr sz="1125"/>
                  <a:t>Humanités</a:t>
                </a:r>
              </a:p>
              <a:p>
                <a:pPr defTabSz="321457">
                  <a:lnSpc>
                    <a:spcPct val="80000"/>
                  </a:lnSpc>
                  <a:defRPr sz="1600" b="0">
                    <a:solidFill>
                      <a:srgbClr val="FFFFFF"/>
                    </a:solidFill>
                  </a:defRPr>
                </a:pPr>
                <a:r>
                  <a:rPr sz="1125"/>
                  <a:t>Lettres</a:t>
                </a:r>
              </a:p>
              <a:p>
                <a:pPr defTabSz="321457">
                  <a:lnSpc>
                    <a:spcPct val="80000"/>
                  </a:lnSpc>
                  <a:defRPr sz="1600" b="0">
                    <a:solidFill>
                      <a:srgbClr val="FFFFFF"/>
                    </a:solidFill>
                  </a:defRPr>
                </a:pPr>
                <a:r>
                  <a:rPr sz="1125"/>
                  <a:t>Philo</a:t>
                </a:r>
              </a:p>
            </p:txBody>
          </p:sp>
        </p:grpSp>
      </p:grpSp>
      <p:grpSp>
        <p:nvGrpSpPr>
          <p:cNvPr id="137" name="Groupe"/>
          <p:cNvGrpSpPr/>
          <p:nvPr/>
        </p:nvGrpSpPr>
        <p:grpSpPr>
          <a:xfrm>
            <a:off x="1602185" y="2526410"/>
            <a:ext cx="4006363" cy="4336023"/>
            <a:chOff x="0" y="32625"/>
            <a:chExt cx="5697936" cy="6166786"/>
          </a:xfrm>
        </p:grpSpPr>
        <p:sp>
          <p:nvSpPr>
            <p:cNvPr id="129" name="Ligne"/>
            <p:cNvSpPr/>
            <p:nvPr/>
          </p:nvSpPr>
          <p:spPr>
            <a:xfrm>
              <a:off x="1395620" y="713276"/>
              <a:ext cx="2364762" cy="1894179"/>
            </a:xfrm>
            <a:prstGeom prst="line">
              <a:avLst/>
            </a:prstGeom>
            <a:noFill/>
            <a:ln w="25400" cap="flat">
              <a:solidFill>
                <a:srgbClr val="EA8F34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30" name="Ligne"/>
            <p:cNvSpPr/>
            <p:nvPr/>
          </p:nvSpPr>
          <p:spPr>
            <a:xfrm flipH="1">
              <a:off x="3718679" y="2594257"/>
              <a:ext cx="1" cy="2397520"/>
            </a:xfrm>
            <a:prstGeom prst="line">
              <a:avLst/>
            </a:prstGeom>
            <a:noFill/>
            <a:ln w="25400" cap="flat">
              <a:solidFill>
                <a:srgbClr val="EA8F34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sp>
          <p:nvSpPr>
            <p:cNvPr id="131" name="Ligne"/>
            <p:cNvSpPr/>
            <p:nvPr/>
          </p:nvSpPr>
          <p:spPr>
            <a:xfrm flipH="1">
              <a:off x="1694143" y="2591489"/>
              <a:ext cx="1965438" cy="1042079"/>
            </a:xfrm>
            <a:prstGeom prst="line">
              <a:avLst/>
            </a:prstGeom>
            <a:noFill/>
            <a:ln w="25400" cap="flat">
              <a:solidFill>
                <a:srgbClr val="EA8F34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2145" tIns="32145" rIns="32145" bIns="32145" numCol="1" anchor="t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16"/>
            </a:p>
          </p:txBody>
        </p:sp>
        <p:grpSp>
          <p:nvGrpSpPr>
            <p:cNvPr id="136" name="Groupe"/>
            <p:cNvGrpSpPr/>
            <p:nvPr/>
          </p:nvGrpSpPr>
          <p:grpSpPr>
            <a:xfrm>
              <a:off x="0" y="32625"/>
              <a:ext cx="5697936" cy="6166786"/>
              <a:chOff x="0" y="32625"/>
              <a:chExt cx="5697935" cy="6166785"/>
            </a:xfrm>
          </p:grpSpPr>
          <p:sp>
            <p:nvSpPr>
              <p:cNvPr id="132" name="LICENCES…"/>
              <p:cNvSpPr txBox="1"/>
              <p:nvPr/>
            </p:nvSpPr>
            <p:spPr>
              <a:xfrm>
                <a:off x="84564" y="2436474"/>
                <a:ext cx="2194104" cy="334769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35719" tIns="35719" rIns="35719" bIns="35719" numCol="1" anchor="ctr">
                <a:spAutoFit/>
              </a:bodyPr>
              <a:lstStyle/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 u="sng">
                    <a:solidFill>
                      <a:srgbClr val="DE6A10"/>
                    </a:solidFill>
                  </a:defRPr>
                </a:pPr>
                <a:r>
                  <a:rPr sz="1195"/>
                  <a:t>LICENCES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rPr sz="1195"/>
                  <a:t>- Droit Sciences Po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rPr sz="1195"/>
                  <a:t>- Sociologie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rPr sz="1195"/>
                  <a:t>- Sciences de l’Homme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rPr sz="1195"/>
                  <a:t>- Sciences Sociales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rPr sz="1195"/>
                  <a:t>- Histoire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rPr sz="1195"/>
                  <a:t>- Géographie – aménagement du territoire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rPr sz="1195"/>
                  <a:t>- Sciences de l’éducation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rPr sz="1195"/>
                  <a:t>- Communication</a:t>
                </a:r>
              </a:p>
            </p:txBody>
          </p:sp>
          <p:sp>
            <p:nvSpPr>
              <p:cNvPr id="133" name="ECOLES…"/>
              <p:cNvSpPr txBox="1"/>
              <p:nvPr/>
            </p:nvSpPr>
            <p:spPr>
              <a:xfrm>
                <a:off x="0" y="32625"/>
                <a:ext cx="1701631" cy="16365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35719" tIns="35719" rIns="35719" bIns="35719" numCol="1" anchor="ctr">
                <a:spAutoFit/>
              </a:bodyPr>
              <a:lstStyle/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 u="sng">
                    <a:solidFill>
                      <a:srgbClr val="DE6A10"/>
                    </a:solidFill>
                  </a:defRPr>
                </a:pPr>
                <a:r>
                  <a:rPr sz="1195"/>
                  <a:t>ECOLES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rPr sz="1195"/>
                  <a:t>- IEP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rPr sz="1195"/>
                  <a:t>- Ecoles de journalisme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rPr sz="1195"/>
                  <a:t>- Formations du social</a:t>
                </a:r>
              </a:p>
            </p:txBody>
          </p:sp>
          <p:sp>
            <p:nvSpPr>
              <p:cNvPr id="134" name="CPGE…"/>
              <p:cNvSpPr txBox="1"/>
              <p:nvPr/>
            </p:nvSpPr>
            <p:spPr>
              <a:xfrm>
                <a:off x="2803540" y="4673359"/>
                <a:ext cx="2894395" cy="61737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35719" tIns="35719" rIns="35719" bIns="35719" numCol="1" anchor="ctr">
                <a:spAutoFit/>
              </a:bodyPr>
              <a:lstStyle/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 u="sng">
                    <a:solidFill>
                      <a:srgbClr val="DE6A10"/>
                    </a:solidFill>
                  </a:defRPr>
                </a:pPr>
                <a:r>
                  <a:rPr sz="1195"/>
                  <a:t>CPGE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rPr sz="1195"/>
                  <a:t>- D1</a:t>
                </a:r>
              </a:p>
            </p:txBody>
          </p:sp>
          <p:sp>
            <p:nvSpPr>
              <p:cNvPr id="135" name="DUT…"/>
              <p:cNvSpPr txBox="1"/>
              <p:nvPr/>
            </p:nvSpPr>
            <p:spPr>
              <a:xfrm>
                <a:off x="2803540" y="5281642"/>
                <a:ext cx="2894395" cy="91776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35719" tIns="35719" rIns="35719" bIns="35719" numCol="1" anchor="ctr">
                <a:spAutoFit/>
              </a:bodyPr>
              <a:lstStyle/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 u="sng">
                    <a:solidFill>
                      <a:srgbClr val="DE6A10"/>
                    </a:solidFill>
                  </a:defRPr>
                </a:pPr>
                <a:r>
                  <a:rPr sz="1195"/>
                  <a:t>DUT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rPr sz="1195"/>
                  <a:t>- Carrières sociales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DE6A10"/>
                    </a:solidFill>
                  </a:defRPr>
                </a:pPr>
                <a:r>
                  <a:rPr sz="1195"/>
                  <a:t>- Info-com -journalisme</a:t>
                </a:r>
              </a:p>
            </p:txBody>
          </p:sp>
        </p:grpSp>
      </p:grpSp>
      <p:sp>
        <p:nvSpPr>
          <p:cNvPr id="138" name="Ligne"/>
          <p:cNvSpPr/>
          <p:nvPr/>
        </p:nvSpPr>
        <p:spPr>
          <a:xfrm flipH="1">
            <a:off x="4440291" y="3440921"/>
            <a:ext cx="1585589" cy="787444"/>
          </a:xfrm>
          <a:prstGeom prst="line">
            <a:avLst/>
          </a:prstGeom>
          <a:ln w="25400">
            <a:solidFill>
              <a:srgbClr val="DE6A10"/>
            </a:solidFill>
          </a:ln>
        </p:spPr>
        <p:txBody>
          <a:bodyPr lIns="32145" tIns="32145" rIns="32145" bIns="32145"/>
          <a:lstStyle/>
          <a:p>
            <a:pPr defTabSz="321457">
              <a:lnSpc>
                <a:spcPct val="80000"/>
              </a:lnSpc>
              <a:spcBef>
                <a:spcPts val="3867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3516"/>
          </a:p>
        </p:txBody>
      </p:sp>
      <p:sp>
        <p:nvSpPr>
          <p:cNvPr id="139" name="Groupe"/>
          <p:cNvSpPr/>
          <p:nvPr/>
        </p:nvSpPr>
        <p:spPr>
          <a:xfrm>
            <a:off x="5159173" y="2492173"/>
            <a:ext cx="1873654" cy="1873654"/>
          </a:xfrm>
          <a:prstGeom prst="ellipse">
            <a:avLst/>
          </a:prstGeom>
          <a:solidFill>
            <a:srgbClr val="59955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>
              <a:defRPr sz="2100" b="0" cap="all">
                <a:solidFill>
                  <a:srgbClr val="FFFFFF"/>
                </a:solidFill>
              </a:defRPr>
            </a:pPr>
            <a:endParaRPr sz="1477"/>
          </a:p>
        </p:txBody>
      </p:sp>
      <p:sp>
        <p:nvSpPr>
          <p:cNvPr id="140" name="Maths"/>
          <p:cNvSpPr txBox="1"/>
          <p:nvPr/>
        </p:nvSpPr>
        <p:spPr>
          <a:xfrm>
            <a:off x="7568867" y="2168786"/>
            <a:ext cx="983604" cy="6743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ctr" defTabSz="321457">
              <a:lnSpc>
                <a:spcPct val="80000"/>
              </a:lnSpc>
              <a:defRPr sz="2300" b="0">
                <a:solidFill>
                  <a:srgbClr val="FFFFFF"/>
                </a:solidFill>
              </a:defRPr>
            </a:pPr>
            <a:r>
              <a:rPr sz="1617" dirty="0" err="1"/>
              <a:t>Humanités</a:t>
            </a:r>
            <a:endParaRPr sz="1617" dirty="0"/>
          </a:p>
          <a:p>
            <a:pPr algn="ctr" defTabSz="321457">
              <a:lnSpc>
                <a:spcPct val="80000"/>
              </a:lnSpc>
              <a:defRPr sz="2300" b="0">
                <a:solidFill>
                  <a:srgbClr val="FFFFFF"/>
                </a:solidFill>
              </a:defRPr>
            </a:pPr>
            <a:r>
              <a:rPr sz="1617" dirty="0" err="1"/>
              <a:t>Littérature</a:t>
            </a:r>
            <a:endParaRPr sz="1617" dirty="0"/>
          </a:p>
          <a:p>
            <a:pPr algn="ctr" defTabSz="321457">
              <a:lnSpc>
                <a:spcPct val="80000"/>
              </a:lnSpc>
              <a:defRPr sz="2300" b="0">
                <a:solidFill>
                  <a:srgbClr val="FFFFFF"/>
                </a:solidFill>
              </a:defRPr>
            </a:pPr>
            <a:r>
              <a:rPr sz="1617" dirty="0"/>
              <a:t>Philo</a:t>
            </a:r>
          </a:p>
        </p:txBody>
      </p:sp>
      <p:sp>
        <p:nvSpPr>
          <p:cNvPr id="141" name="SVT"/>
          <p:cNvSpPr txBox="1"/>
          <p:nvPr/>
        </p:nvSpPr>
        <p:spPr>
          <a:xfrm>
            <a:off x="5898306" y="1640406"/>
            <a:ext cx="330668" cy="240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rPr sz="1336"/>
              <a:t>SVT</a:t>
            </a:r>
          </a:p>
        </p:txBody>
      </p:sp>
      <p:sp>
        <p:nvSpPr>
          <p:cNvPr id="142" name="Humanités LP"/>
          <p:cNvSpPr txBox="1"/>
          <p:nvPr/>
        </p:nvSpPr>
        <p:spPr>
          <a:xfrm>
            <a:off x="5521058" y="4978597"/>
            <a:ext cx="1024063" cy="240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rPr sz="1336"/>
              <a:t>Humanités LP</a:t>
            </a:r>
          </a:p>
        </p:txBody>
      </p:sp>
      <p:sp>
        <p:nvSpPr>
          <p:cNvPr id="143" name="Arts"/>
          <p:cNvSpPr txBox="1"/>
          <p:nvPr/>
        </p:nvSpPr>
        <p:spPr>
          <a:xfrm>
            <a:off x="4398443" y="2354015"/>
            <a:ext cx="355868" cy="240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lvl1pPr>
          </a:lstStyle>
          <a:p>
            <a:r>
              <a:rPr sz="1336"/>
              <a:t>Arts</a:t>
            </a:r>
          </a:p>
        </p:txBody>
      </p:sp>
      <p:sp>
        <p:nvSpPr>
          <p:cNvPr id="144" name="LLCE"/>
          <p:cNvSpPr txBox="1"/>
          <p:nvPr/>
        </p:nvSpPr>
        <p:spPr>
          <a:xfrm>
            <a:off x="7894295" y="1737909"/>
            <a:ext cx="360228" cy="276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300" b="0">
                <a:solidFill>
                  <a:srgbClr val="FFFFFF"/>
                </a:solidFill>
              </a:defRPr>
            </a:lvl1pPr>
          </a:lstStyle>
          <a:p>
            <a:r>
              <a:rPr sz="1617"/>
              <a:t>SES</a:t>
            </a:r>
          </a:p>
        </p:txBody>
      </p:sp>
      <p:sp>
        <p:nvSpPr>
          <p:cNvPr id="145" name="LLCE"/>
          <p:cNvSpPr txBox="1"/>
          <p:nvPr/>
        </p:nvSpPr>
        <p:spPr>
          <a:xfrm>
            <a:off x="8023155" y="1922011"/>
            <a:ext cx="184346" cy="29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rPr sz="1758"/>
              <a:t>+</a:t>
            </a:r>
          </a:p>
        </p:txBody>
      </p:sp>
      <p:sp>
        <p:nvSpPr>
          <p:cNvPr id="146" name="Etudes supérieures envisagées"/>
          <p:cNvSpPr txBox="1"/>
          <p:nvPr/>
        </p:nvSpPr>
        <p:spPr>
          <a:xfrm>
            <a:off x="4709397" y="30074"/>
            <a:ext cx="2417458" cy="258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477"/>
              <a:t>Etudes supérieures envisagées</a:t>
            </a:r>
          </a:p>
        </p:txBody>
      </p:sp>
      <p:sp>
        <p:nvSpPr>
          <p:cNvPr id="147" name="Cercle"/>
          <p:cNvSpPr/>
          <p:nvPr/>
        </p:nvSpPr>
        <p:spPr>
          <a:xfrm>
            <a:off x="2996828" y="328426"/>
            <a:ext cx="6198344" cy="6201149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321457">
              <a:lnSpc>
                <a:spcPct val="80000"/>
              </a:lnSpc>
              <a:spcBef>
                <a:spcPts val="3867"/>
              </a:spcBef>
              <a:defRPr sz="17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1195"/>
          </a:p>
        </p:txBody>
      </p:sp>
      <p:sp>
        <p:nvSpPr>
          <p:cNvPr id="148" name="Cercle"/>
          <p:cNvSpPr/>
          <p:nvPr/>
        </p:nvSpPr>
        <p:spPr>
          <a:xfrm>
            <a:off x="4591140" y="1923459"/>
            <a:ext cx="3009720" cy="3011082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321457">
              <a:lnSpc>
                <a:spcPct val="80000"/>
              </a:lnSpc>
              <a:spcBef>
                <a:spcPts val="3867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3516"/>
          </a:p>
        </p:txBody>
      </p:sp>
      <p:sp>
        <p:nvSpPr>
          <p:cNvPr id="149" name="2 spécialités de Terminale"/>
          <p:cNvSpPr txBox="1"/>
          <p:nvPr/>
        </p:nvSpPr>
        <p:spPr>
          <a:xfrm>
            <a:off x="4912673" y="1187588"/>
            <a:ext cx="2093843" cy="258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477"/>
              <a:t>2 spécialités de Terminale </a:t>
            </a:r>
          </a:p>
        </p:txBody>
      </p:sp>
      <p:sp>
        <p:nvSpPr>
          <p:cNvPr id="150" name="3 spécialités de 1ère"/>
          <p:cNvSpPr txBox="1"/>
          <p:nvPr/>
        </p:nvSpPr>
        <p:spPr>
          <a:xfrm>
            <a:off x="5159173" y="2172284"/>
            <a:ext cx="1683411" cy="258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sz="21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477"/>
              <a:t>3 spécialités de 1ère </a:t>
            </a:r>
          </a:p>
        </p:txBody>
      </p:sp>
      <p:sp>
        <p:nvSpPr>
          <p:cNvPr id="151" name="Cercle"/>
          <p:cNvSpPr/>
          <p:nvPr/>
        </p:nvSpPr>
        <p:spPr>
          <a:xfrm>
            <a:off x="3575521" y="3720872"/>
            <a:ext cx="1208007" cy="1208009"/>
          </a:xfrm>
          <a:prstGeom prst="ellipse">
            <a:avLst/>
          </a:prstGeom>
          <a:solidFill>
            <a:srgbClr val="EA8F34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321457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pPr>
            <a:endParaRPr sz="1336"/>
          </a:p>
        </p:txBody>
      </p:sp>
      <p:sp>
        <p:nvSpPr>
          <p:cNvPr id="152" name="HG…"/>
          <p:cNvSpPr txBox="1"/>
          <p:nvPr/>
        </p:nvSpPr>
        <p:spPr>
          <a:xfrm>
            <a:off x="3572385" y="4093946"/>
            <a:ext cx="1072409" cy="622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ctr" defTabSz="321457">
              <a:lnSpc>
                <a:spcPct val="80000"/>
              </a:lnSpc>
              <a:defRPr sz="2100" b="0">
                <a:solidFill>
                  <a:srgbClr val="FFFFFF"/>
                </a:solidFill>
              </a:defRPr>
            </a:pPr>
            <a:r>
              <a:rPr sz="1477" dirty="0"/>
              <a:t>HG</a:t>
            </a:r>
          </a:p>
          <a:p>
            <a:pPr algn="ctr" defTabSz="321457">
              <a:lnSpc>
                <a:spcPct val="80000"/>
              </a:lnSpc>
              <a:defRPr sz="2100" b="0">
                <a:solidFill>
                  <a:srgbClr val="FFFFFF"/>
                </a:solidFill>
              </a:defRPr>
            </a:pPr>
            <a:r>
              <a:rPr sz="1477" dirty="0" err="1"/>
              <a:t>Géopolitique</a:t>
            </a:r>
            <a:endParaRPr sz="1477" dirty="0"/>
          </a:p>
          <a:p>
            <a:pPr algn="ctr" defTabSz="321457">
              <a:lnSpc>
                <a:spcPct val="80000"/>
              </a:lnSpc>
              <a:defRPr sz="2100" b="0">
                <a:solidFill>
                  <a:srgbClr val="FFFFFF"/>
                </a:solidFill>
              </a:defRPr>
            </a:pPr>
            <a:r>
              <a:rPr sz="1477" dirty="0"/>
              <a:t>Sciences Po</a:t>
            </a:r>
          </a:p>
        </p:txBody>
      </p:sp>
      <p:sp>
        <p:nvSpPr>
          <p:cNvPr id="153" name="LLCE"/>
          <p:cNvSpPr txBox="1"/>
          <p:nvPr/>
        </p:nvSpPr>
        <p:spPr>
          <a:xfrm>
            <a:off x="3936522" y="3738698"/>
            <a:ext cx="349135" cy="267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200" b="0">
                <a:solidFill>
                  <a:srgbClr val="FFFFFF"/>
                </a:solidFill>
              </a:defRPr>
            </a:lvl1pPr>
          </a:lstStyle>
          <a:p>
            <a:r>
              <a:rPr sz="1547"/>
              <a:t>SES</a:t>
            </a:r>
          </a:p>
        </p:txBody>
      </p:sp>
      <p:sp>
        <p:nvSpPr>
          <p:cNvPr id="154" name="LLCE"/>
          <p:cNvSpPr txBox="1"/>
          <p:nvPr/>
        </p:nvSpPr>
        <p:spPr>
          <a:xfrm>
            <a:off x="4056867" y="3873698"/>
            <a:ext cx="184346" cy="29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rPr sz="1758"/>
              <a:t>+</a:t>
            </a:r>
          </a:p>
        </p:txBody>
      </p:sp>
      <p:sp>
        <p:nvSpPr>
          <p:cNvPr id="155" name="Réalisé par le…"/>
          <p:cNvSpPr txBox="1"/>
          <p:nvPr/>
        </p:nvSpPr>
        <p:spPr>
          <a:xfrm>
            <a:off x="7409155" y="6211565"/>
            <a:ext cx="2755563" cy="623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defTabSz="321457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195"/>
              <a:t>Réalisé par le </a:t>
            </a:r>
          </a:p>
          <a:p>
            <a:pPr defTabSz="321457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195"/>
              <a:t>Groupe de Ressources Disciplinaires de SES</a:t>
            </a:r>
          </a:p>
          <a:p>
            <a:pPr defTabSz="321457">
              <a:defRPr sz="1700" b="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195"/>
              <a:t>de l’Académie de Lyon</a:t>
            </a:r>
          </a:p>
        </p:txBody>
      </p:sp>
      <p:sp>
        <p:nvSpPr>
          <p:cNvPr id="156" name="HG…"/>
          <p:cNvSpPr txBox="1"/>
          <p:nvPr/>
        </p:nvSpPr>
        <p:spPr>
          <a:xfrm>
            <a:off x="5557218" y="3744278"/>
            <a:ext cx="942054" cy="648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ctr" defTabSz="321457">
              <a:lnSpc>
                <a:spcPct val="80000"/>
              </a:lnSpc>
              <a:defRPr sz="2200" b="0">
                <a:solidFill>
                  <a:srgbClr val="FFFFFF"/>
                </a:solidFill>
              </a:defRPr>
            </a:pPr>
            <a:r>
              <a:rPr sz="1547" dirty="0" err="1"/>
              <a:t>Humanités</a:t>
            </a:r>
            <a:endParaRPr sz="1547" dirty="0"/>
          </a:p>
          <a:p>
            <a:pPr algn="ctr" defTabSz="321457">
              <a:lnSpc>
                <a:spcPct val="80000"/>
              </a:lnSpc>
              <a:defRPr sz="2200" b="0">
                <a:solidFill>
                  <a:srgbClr val="FFFFFF"/>
                </a:solidFill>
              </a:defRPr>
            </a:pPr>
            <a:r>
              <a:rPr sz="1547" dirty="0" err="1"/>
              <a:t>Littérature</a:t>
            </a:r>
            <a:endParaRPr sz="1547" dirty="0"/>
          </a:p>
          <a:p>
            <a:pPr algn="ctr" defTabSz="321457">
              <a:lnSpc>
                <a:spcPct val="80000"/>
              </a:lnSpc>
              <a:defRPr sz="2200" b="0">
                <a:solidFill>
                  <a:srgbClr val="FFFFFF"/>
                </a:solidFill>
              </a:defRPr>
            </a:pPr>
            <a:r>
              <a:rPr sz="1547" dirty="0"/>
              <a:t>Philo</a:t>
            </a:r>
          </a:p>
        </p:txBody>
      </p:sp>
      <p:sp>
        <p:nvSpPr>
          <p:cNvPr id="157" name="HG…"/>
          <p:cNvSpPr txBox="1"/>
          <p:nvPr/>
        </p:nvSpPr>
        <p:spPr>
          <a:xfrm>
            <a:off x="5487259" y="2947181"/>
            <a:ext cx="1117294" cy="648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ctr" defTabSz="321457">
              <a:lnSpc>
                <a:spcPct val="80000"/>
              </a:lnSpc>
              <a:defRPr sz="2200" b="0">
                <a:solidFill>
                  <a:srgbClr val="FFFFFF"/>
                </a:solidFill>
              </a:defRPr>
            </a:pPr>
            <a:r>
              <a:rPr sz="1547" dirty="0"/>
              <a:t>HG</a:t>
            </a:r>
          </a:p>
          <a:p>
            <a:pPr algn="ctr" defTabSz="321457">
              <a:lnSpc>
                <a:spcPct val="80000"/>
              </a:lnSpc>
              <a:defRPr sz="2200" b="0">
                <a:solidFill>
                  <a:srgbClr val="FFFFFF"/>
                </a:solidFill>
              </a:defRPr>
            </a:pPr>
            <a:r>
              <a:rPr sz="1547" dirty="0" err="1"/>
              <a:t>Géopolitique</a:t>
            </a:r>
            <a:endParaRPr sz="1547" dirty="0"/>
          </a:p>
          <a:p>
            <a:pPr algn="ctr" defTabSz="321457">
              <a:lnSpc>
                <a:spcPct val="80000"/>
              </a:lnSpc>
              <a:defRPr sz="2200" b="0">
                <a:solidFill>
                  <a:srgbClr val="FFFFFF"/>
                </a:solidFill>
              </a:defRPr>
            </a:pPr>
            <a:r>
              <a:rPr sz="1547" dirty="0"/>
              <a:t>Sciences Po</a:t>
            </a:r>
          </a:p>
        </p:txBody>
      </p:sp>
      <p:sp>
        <p:nvSpPr>
          <p:cNvPr id="158" name="LLCE"/>
          <p:cNvSpPr txBox="1"/>
          <p:nvPr/>
        </p:nvSpPr>
        <p:spPr>
          <a:xfrm>
            <a:off x="5859983" y="2525738"/>
            <a:ext cx="360228" cy="276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300" b="0">
                <a:solidFill>
                  <a:srgbClr val="FFFFFF"/>
                </a:solidFill>
              </a:defRPr>
            </a:lvl1pPr>
          </a:lstStyle>
          <a:p>
            <a:r>
              <a:rPr sz="1617"/>
              <a:t>SES</a:t>
            </a:r>
          </a:p>
        </p:txBody>
      </p:sp>
      <p:sp>
        <p:nvSpPr>
          <p:cNvPr id="159" name="LLCE"/>
          <p:cNvSpPr txBox="1"/>
          <p:nvPr/>
        </p:nvSpPr>
        <p:spPr>
          <a:xfrm>
            <a:off x="5999331" y="2701639"/>
            <a:ext cx="184346" cy="29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rPr sz="1758"/>
              <a:t>+</a:t>
            </a:r>
          </a:p>
        </p:txBody>
      </p:sp>
      <p:sp>
        <p:nvSpPr>
          <p:cNvPr id="160" name="LLCE"/>
          <p:cNvSpPr txBox="1"/>
          <p:nvPr/>
        </p:nvSpPr>
        <p:spPr>
          <a:xfrm>
            <a:off x="5988843" y="3515132"/>
            <a:ext cx="184346" cy="293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500" b="0">
                <a:solidFill>
                  <a:srgbClr val="FFFFFF"/>
                </a:solidFill>
              </a:defRPr>
            </a:lvl1pPr>
          </a:lstStyle>
          <a:p>
            <a:r>
              <a:rPr sz="1758"/>
              <a:t>+</a:t>
            </a:r>
          </a:p>
        </p:txBody>
      </p:sp>
      <p:grpSp>
        <p:nvGrpSpPr>
          <p:cNvPr id="169" name="Groupe"/>
          <p:cNvGrpSpPr/>
          <p:nvPr/>
        </p:nvGrpSpPr>
        <p:grpSpPr>
          <a:xfrm>
            <a:off x="8175361" y="114409"/>
            <a:ext cx="2444051" cy="3626395"/>
            <a:chOff x="-1" y="24085"/>
            <a:chExt cx="3475983" cy="5157537"/>
          </a:xfrm>
        </p:grpSpPr>
        <p:grpSp>
          <p:nvGrpSpPr>
            <p:cNvPr id="167" name="Groupe"/>
            <p:cNvGrpSpPr/>
            <p:nvPr/>
          </p:nvGrpSpPr>
          <p:grpSpPr>
            <a:xfrm>
              <a:off x="-1" y="24085"/>
              <a:ext cx="3349658" cy="5157537"/>
              <a:chOff x="0" y="24086"/>
              <a:chExt cx="3349656" cy="5157535"/>
            </a:xfrm>
          </p:grpSpPr>
          <p:sp>
            <p:nvSpPr>
              <p:cNvPr id="161" name="Ligne"/>
              <p:cNvSpPr/>
              <p:nvPr/>
            </p:nvSpPr>
            <p:spPr>
              <a:xfrm>
                <a:off x="702787" y="3392954"/>
                <a:ext cx="827064" cy="363200"/>
              </a:xfrm>
              <a:prstGeom prst="line">
                <a:avLst/>
              </a:prstGeom>
              <a:noFill/>
              <a:ln w="25400" cap="flat">
                <a:solidFill>
                  <a:srgbClr val="2E578C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32145" tIns="32145" rIns="32145" bIns="32145" numCol="1" anchor="t">
                <a:noAutofit/>
              </a:bodyPr>
              <a:lstStyle/>
              <a:p>
                <a:pPr defTabSz="321457">
                  <a:lnSpc>
                    <a:spcPct val="80000"/>
                  </a:lnSpc>
                  <a:spcBef>
                    <a:spcPts val="3867"/>
                  </a:spcBef>
                  <a:defRPr sz="5000" b="0">
                    <a:solidFill>
                      <a:srgbClr val="333333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 sz="3516"/>
              </a:p>
            </p:txBody>
          </p:sp>
          <p:sp>
            <p:nvSpPr>
              <p:cNvPr id="162" name="Ligne"/>
              <p:cNvSpPr/>
              <p:nvPr/>
            </p:nvSpPr>
            <p:spPr>
              <a:xfrm flipV="1">
                <a:off x="0" y="1386395"/>
                <a:ext cx="208670" cy="836923"/>
              </a:xfrm>
              <a:prstGeom prst="line">
                <a:avLst/>
              </a:prstGeom>
              <a:noFill/>
              <a:ln w="25400" cap="flat">
                <a:solidFill>
                  <a:srgbClr val="2E578C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32145" tIns="32145" rIns="32145" bIns="32145" numCol="1" anchor="t">
                <a:noAutofit/>
              </a:bodyPr>
              <a:lstStyle/>
              <a:p>
                <a:pPr defTabSz="321457">
                  <a:lnSpc>
                    <a:spcPct val="80000"/>
                  </a:lnSpc>
                  <a:spcBef>
                    <a:spcPts val="3867"/>
                  </a:spcBef>
                  <a:defRPr sz="5000" b="0">
                    <a:solidFill>
                      <a:srgbClr val="333333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 sz="3516"/>
              </a:p>
            </p:txBody>
          </p:sp>
          <p:sp>
            <p:nvSpPr>
              <p:cNvPr id="163" name="Ligne"/>
              <p:cNvSpPr/>
              <p:nvPr/>
            </p:nvSpPr>
            <p:spPr>
              <a:xfrm flipH="1">
                <a:off x="630449" y="2109692"/>
                <a:ext cx="971740" cy="530773"/>
              </a:xfrm>
              <a:prstGeom prst="line">
                <a:avLst/>
              </a:prstGeom>
              <a:noFill/>
              <a:ln w="25400" cap="flat">
                <a:solidFill>
                  <a:srgbClr val="2E578C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32145" tIns="32145" rIns="32145" bIns="32145" numCol="1" anchor="t">
                <a:noAutofit/>
              </a:bodyPr>
              <a:lstStyle/>
              <a:p>
                <a:pPr defTabSz="321457">
                  <a:lnSpc>
                    <a:spcPct val="80000"/>
                  </a:lnSpc>
                  <a:spcBef>
                    <a:spcPts val="3867"/>
                  </a:spcBef>
                  <a:defRPr sz="5000" b="0">
                    <a:solidFill>
                      <a:srgbClr val="333333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 sz="3516"/>
              </a:p>
            </p:txBody>
          </p:sp>
          <p:sp>
            <p:nvSpPr>
              <p:cNvPr id="164" name="LICENCES…"/>
              <p:cNvSpPr txBox="1"/>
              <p:nvPr/>
            </p:nvSpPr>
            <p:spPr>
              <a:xfrm>
                <a:off x="1697630" y="2643901"/>
                <a:ext cx="1652026" cy="25377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35719" tIns="35719" rIns="35719" bIns="35719" numCol="1" anchor="ctr">
                <a:spAutoFit/>
              </a:bodyPr>
              <a:lstStyle/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 u="sng">
                    <a:solidFill>
                      <a:srgbClr val="2E578C"/>
                    </a:solidFill>
                  </a:defRPr>
                </a:pPr>
                <a:r>
                  <a:rPr sz="1195"/>
                  <a:t>LICENCES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buSzPct val="100000"/>
                  <a:buChar char="-"/>
                  <a:defRPr sz="1700">
                    <a:solidFill>
                      <a:srgbClr val="2E578C"/>
                    </a:solidFill>
                  </a:defRPr>
                </a:pPr>
                <a:r>
                  <a:rPr sz="1195"/>
                  <a:t> Sociologie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buSzPct val="100000"/>
                  <a:buChar char="-"/>
                  <a:defRPr sz="1700">
                    <a:solidFill>
                      <a:srgbClr val="2E578C"/>
                    </a:solidFill>
                  </a:defRPr>
                </a:pPr>
                <a:r>
                  <a:rPr sz="1195"/>
                  <a:t> Sciences de l’éducation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2E578C"/>
                    </a:solidFill>
                  </a:defRPr>
                </a:pPr>
                <a:r>
                  <a:rPr sz="1195"/>
                  <a:t>- Sciences de l’Homme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buSzPct val="100000"/>
                  <a:buChar char="-"/>
                  <a:defRPr sz="1700">
                    <a:solidFill>
                      <a:srgbClr val="2E578C"/>
                    </a:solidFill>
                  </a:defRPr>
                </a:pPr>
                <a:r>
                  <a:rPr sz="1195"/>
                  <a:t> Droit 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buSzPct val="100000"/>
                  <a:buChar char="-"/>
                  <a:defRPr sz="1700">
                    <a:solidFill>
                      <a:srgbClr val="2E578C"/>
                    </a:solidFill>
                  </a:defRPr>
                </a:pPr>
                <a:r>
                  <a:rPr sz="1195"/>
                  <a:t> Sciences Po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buSzPct val="100000"/>
                  <a:buChar char="-"/>
                  <a:defRPr sz="1700">
                    <a:solidFill>
                      <a:srgbClr val="2E578C"/>
                    </a:solidFill>
                  </a:defRPr>
                </a:pPr>
                <a:r>
                  <a:rPr sz="1195"/>
                  <a:t> Philosophie</a:t>
                </a:r>
              </a:p>
            </p:txBody>
          </p:sp>
          <p:sp>
            <p:nvSpPr>
              <p:cNvPr id="165" name="CPGE…"/>
              <p:cNvSpPr txBox="1"/>
              <p:nvPr/>
            </p:nvSpPr>
            <p:spPr>
              <a:xfrm>
                <a:off x="226267" y="24086"/>
                <a:ext cx="791888" cy="61737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35719" tIns="35719" rIns="35719" bIns="35719" numCol="1" anchor="ctr">
                <a:spAutoFit/>
              </a:bodyPr>
              <a:lstStyle/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 u="sng">
                    <a:solidFill>
                      <a:srgbClr val="2E578C"/>
                    </a:solidFill>
                  </a:defRPr>
                </a:pPr>
                <a:r>
                  <a:rPr sz="1195"/>
                  <a:t>CPGE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2E578C"/>
                    </a:solidFill>
                  </a:defRPr>
                </a:pPr>
                <a:r>
                  <a:rPr sz="1195"/>
                  <a:t>- D1</a:t>
                </a:r>
              </a:p>
            </p:txBody>
          </p:sp>
          <p:sp>
            <p:nvSpPr>
              <p:cNvPr id="166" name="ECOLES…"/>
              <p:cNvSpPr txBox="1"/>
              <p:nvPr/>
            </p:nvSpPr>
            <p:spPr>
              <a:xfrm>
                <a:off x="203690" y="714203"/>
                <a:ext cx="2542419" cy="61737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35719" tIns="35719" rIns="35719" bIns="35719" numCol="1" anchor="ctr">
                <a:spAutoFit/>
              </a:bodyPr>
              <a:lstStyle/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 u="sng">
                    <a:solidFill>
                      <a:srgbClr val="2E578C"/>
                    </a:solidFill>
                  </a:defRPr>
                </a:pPr>
                <a:r>
                  <a:rPr sz="1195"/>
                  <a:t>ECOLES</a:t>
                </a:r>
              </a:p>
              <a:p>
                <a:pPr defTabSz="321457">
                  <a:lnSpc>
                    <a:spcPct val="80000"/>
                  </a:lnSpc>
                  <a:spcBef>
                    <a:spcPts val="492"/>
                  </a:spcBef>
                  <a:defRPr sz="1700">
                    <a:solidFill>
                      <a:srgbClr val="2E578C"/>
                    </a:solidFill>
                  </a:defRPr>
                </a:pPr>
                <a:r>
                  <a:rPr sz="1195"/>
                  <a:t>- Formations du social</a:t>
                </a:r>
              </a:p>
            </p:txBody>
          </p:sp>
        </p:grpSp>
        <p:sp>
          <p:nvSpPr>
            <p:cNvPr id="168" name="DUT…"/>
            <p:cNvSpPr txBox="1"/>
            <p:nvPr/>
          </p:nvSpPr>
          <p:spPr>
            <a:xfrm>
              <a:off x="1692864" y="1679274"/>
              <a:ext cx="1783118" cy="6173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 u="sng">
                  <a:solidFill>
                    <a:srgbClr val="2E578C"/>
                  </a:solidFill>
                </a:defRPr>
              </a:pPr>
              <a:r>
                <a:rPr sz="1195"/>
                <a:t>DUT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defRPr sz="1700">
                  <a:solidFill>
                    <a:srgbClr val="2E578C"/>
                  </a:solidFill>
                </a:defRPr>
              </a:pPr>
              <a:r>
                <a:rPr sz="1195"/>
                <a:t>- Carrières sociales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7242522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 advAuto="0"/>
      <p:bldP spid="128" grpId="0" animBg="1" advAuto="0"/>
      <p:bldP spid="137" grpId="0" animBg="1" advAuto="0"/>
      <p:bldP spid="138" grpId="0" animBg="1" advAuto="0"/>
      <p:bldP spid="139" grpId="0" animBg="1" advAuto="0"/>
      <p:bldP spid="146" grpId="0" animBg="1" advAuto="0"/>
      <p:bldP spid="147" grpId="0" animBg="1" advAuto="0"/>
      <p:bldP spid="148" grpId="0" animBg="1" advAuto="0"/>
      <p:bldP spid="149" grpId="0" animBg="1" advAuto="0"/>
      <p:bldP spid="150" grpId="0" animBg="1" advAuto="0"/>
      <p:bldP spid="151" grpId="0" animBg="1" advAuto="0"/>
      <p:bldP spid="155" grpId="0" animBg="1" advAuto="0"/>
      <p:bldP spid="169" grpId="0" animBg="1" advAuto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igne"/>
          <p:cNvSpPr/>
          <p:nvPr/>
        </p:nvSpPr>
        <p:spPr>
          <a:xfrm flipH="1">
            <a:off x="5572641" y="2465517"/>
            <a:ext cx="2223058" cy="1272488"/>
          </a:xfrm>
          <a:prstGeom prst="line">
            <a:avLst/>
          </a:prstGeom>
          <a:ln w="63500">
            <a:solidFill>
              <a:srgbClr val="E5E5E5"/>
            </a:solidFill>
            <a:miter lim="400000"/>
          </a:ln>
        </p:spPr>
        <p:txBody>
          <a:bodyPr lIns="32099" tIns="32099" rIns="32099" bIns="32099"/>
          <a:lstStyle/>
          <a:p>
            <a:pPr algn="ctr" defTabSz="321026" hangingPunct="0">
              <a:lnSpc>
                <a:spcPct val="80000"/>
              </a:lnSpc>
              <a:spcBef>
                <a:spcPts val="3867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3500" kern="0">
              <a:solidFill>
                <a:srgbClr val="333333"/>
              </a:solidFill>
              <a:latin typeface="Helvetica Neue Thin"/>
              <a:ea typeface="Helvetica Neue Thin"/>
              <a:cs typeface="Helvetica Neue Thin"/>
              <a:sym typeface="Helvetica Neue Thin"/>
            </a:endParaRPr>
          </a:p>
        </p:txBody>
      </p:sp>
      <p:sp>
        <p:nvSpPr>
          <p:cNvPr id="120" name="Ligne"/>
          <p:cNvSpPr/>
          <p:nvPr/>
        </p:nvSpPr>
        <p:spPr>
          <a:xfrm flipH="1" flipV="1">
            <a:off x="5970580" y="3384207"/>
            <a:ext cx="1652090" cy="935933"/>
          </a:xfrm>
          <a:prstGeom prst="line">
            <a:avLst/>
          </a:prstGeom>
          <a:ln w="63500">
            <a:solidFill>
              <a:srgbClr val="E5E5E5"/>
            </a:solidFill>
            <a:miter lim="400000"/>
          </a:ln>
        </p:spPr>
        <p:txBody>
          <a:bodyPr lIns="32099" tIns="32099" rIns="32099" bIns="32099"/>
          <a:lstStyle/>
          <a:p>
            <a:pPr algn="ctr" defTabSz="321026" hangingPunct="0">
              <a:lnSpc>
                <a:spcPct val="80000"/>
              </a:lnSpc>
              <a:spcBef>
                <a:spcPts val="3867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3500" kern="0">
              <a:solidFill>
                <a:srgbClr val="333333"/>
              </a:solidFill>
              <a:latin typeface="Helvetica Neue Thin"/>
              <a:ea typeface="Helvetica Neue Thin"/>
              <a:cs typeface="Helvetica Neue Thin"/>
              <a:sym typeface="Helvetica Neue Thin"/>
            </a:endParaRPr>
          </a:p>
        </p:txBody>
      </p:sp>
      <p:sp>
        <p:nvSpPr>
          <p:cNvPr id="121" name="Ligne"/>
          <p:cNvSpPr/>
          <p:nvPr/>
        </p:nvSpPr>
        <p:spPr>
          <a:xfrm flipH="1">
            <a:off x="6090593" y="2858389"/>
            <a:ext cx="2" cy="1908200"/>
          </a:xfrm>
          <a:prstGeom prst="line">
            <a:avLst/>
          </a:prstGeom>
          <a:ln w="63500">
            <a:solidFill>
              <a:srgbClr val="E5E5E5"/>
            </a:solidFill>
            <a:miter lim="400000"/>
          </a:ln>
        </p:spPr>
        <p:txBody>
          <a:bodyPr lIns="32099" tIns="32099" rIns="32099" bIns="32099"/>
          <a:lstStyle/>
          <a:p>
            <a:pPr algn="ctr" defTabSz="321026" hangingPunct="0">
              <a:lnSpc>
                <a:spcPct val="80000"/>
              </a:lnSpc>
              <a:spcBef>
                <a:spcPts val="3867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3500" kern="0">
              <a:solidFill>
                <a:srgbClr val="333333"/>
              </a:solidFill>
              <a:latin typeface="Helvetica Neue Thin"/>
              <a:ea typeface="Helvetica Neue Thin"/>
              <a:cs typeface="Helvetica Neue Thin"/>
              <a:sym typeface="Helvetica Neue Thin"/>
            </a:endParaRPr>
          </a:p>
        </p:txBody>
      </p:sp>
      <p:sp>
        <p:nvSpPr>
          <p:cNvPr id="122" name="Ligne"/>
          <p:cNvSpPr/>
          <p:nvPr/>
        </p:nvSpPr>
        <p:spPr>
          <a:xfrm flipH="1">
            <a:off x="6093800" y="1520269"/>
            <a:ext cx="2" cy="1908200"/>
          </a:xfrm>
          <a:prstGeom prst="line">
            <a:avLst/>
          </a:prstGeom>
          <a:ln w="63500">
            <a:solidFill>
              <a:srgbClr val="E5E5E5"/>
            </a:solidFill>
            <a:miter lim="400000"/>
          </a:ln>
        </p:spPr>
        <p:txBody>
          <a:bodyPr lIns="32099" tIns="32099" rIns="32099" bIns="32099"/>
          <a:lstStyle/>
          <a:p>
            <a:pPr algn="ctr" defTabSz="321026" hangingPunct="0">
              <a:lnSpc>
                <a:spcPct val="80000"/>
              </a:lnSpc>
              <a:spcBef>
                <a:spcPts val="3867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3500" kern="0">
              <a:solidFill>
                <a:srgbClr val="333333"/>
              </a:solidFill>
              <a:latin typeface="Helvetica Neue Thin"/>
              <a:ea typeface="Helvetica Neue Thin"/>
              <a:cs typeface="Helvetica Neue Thin"/>
              <a:sym typeface="Helvetica Neue Thin"/>
            </a:endParaRPr>
          </a:p>
        </p:txBody>
      </p:sp>
      <p:sp>
        <p:nvSpPr>
          <p:cNvPr id="123" name="Ligne"/>
          <p:cNvSpPr/>
          <p:nvPr/>
        </p:nvSpPr>
        <p:spPr>
          <a:xfrm flipH="1">
            <a:off x="4415735" y="3222488"/>
            <a:ext cx="2171303" cy="1180001"/>
          </a:xfrm>
          <a:prstGeom prst="line">
            <a:avLst/>
          </a:prstGeom>
          <a:ln w="63500">
            <a:solidFill>
              <a:srgbClr val="E5E5E5"/>
            </a:solidFill>
            <a:miter lim="400000"/>
          </a:ln>
        </p:spPr>
        <p:txBody>
          <a:bodyPr lIns="32099" tIns="32099" rIns="32099" bIns="32099"/>
          <a:lstStyle/>
          <a:p>
            <a:pPr algn="ctr" defTabSz="321026" hangingPunct="0">
              <a:lnSpc>
                <a:spcPct val="80000"/>
              </a:lnSpc>
              <a:spcBef>
                <a:spcPts val="3867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3500" kern="0">
              <a:solidFill>
                <a:srgbClr val="333333"/>
              </a:solidFill>
              <a:latin typeface="Helvetica Neue Thin"/>
              <a:ea typeface="Helvetica Neue Thin"/>
              <a:cs typeface="Helvetica Neue Thin"/>
              <a:sym typeface="Helvetica Neue Thin"/>
            </a:endParaRPr>
          </a:p>
        </p:txBody>
      </p:sp>
      <p:sp>
        <p:nvSpPr>
          <p:cNvPr id="124" name="Ligne"/>
          <p:cNvSpPr/>
          <p:nvPr/>
        </p:nvSpPr>
        <p:spPr>
          <a:xfrm flipH="1" flipV="1">
            <a:off x="4415706" y="2481011"/>
            <a:ext cx="2171306" cy="1262717"/>
          </a:xfrm>
          <a:prstGeom prst="line">
            <a:avLst/>
          </a:prstGeom>
          <a:ln w="63500">
            <a:solidFill>
              <a:srgbClr val="E5E5E5"/>
            </a:solidFill>
            <a:miter lim="400000"/>
          </a:ln>
        </p:spPr>
        <p:txBody>
          <a:bodyPr lIns="32099" tIns="32099" rIns="32099" bIns="32099"/>
          <a:lstStyle/>
          <a:p>
            <a:pPr algn="ctr" defTabSz="321026" hangingPunct="0">
              <a:lnSpc>
                <a:spcPct val="80000"/>
              </a:lnSpc>
              <a:spcBef>
                <a:spcPts val="3867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3500" kern="0">
              <a:solidFill>
                <a:srgbClr val="333333"/>
              </a:solidFill>
              <a:latin typeface="Helvetica Neue Thin"/>
              <a:ea typeface="Helvetica Neue Thin"/>
              <a:cs typeface="Helvetica Neue Thin"/>
              <a:sym typeface="Helvetica Neue Thin"/>
            </a:endParaRPr>
          </a:p>
        </p:txBody>
      </p:sp>
      <p:grpSp>
        <p:nvGrpSpPr>
          <p:cNvPr id="127" name="Groupe"/>
          <p:cNvGrpSpPr/>
          <p:nvPr/>
        </p:nvGrpSpPr>
        <p:grpSpPr>
          <a:xfrm>
            <a:off x="5477451" y="2848024"/>
            <a:ext cx="1192427" cy="1192427"/>
            <a:chOff x="0" y="0"/>
            <a:chExt cx="1695894" cy="1695894"/>
          </a:xfrm>
        </p:grpSpPr>
        <p:sp>
          <p:nvSpPr>
            <p:cNvPr id="125" name="Cercle"/>
            <p:cNvSpPr/>
            <p:nvPr/>
          </p:nvSpPr>
          <p:spPr>
            <a:xfrm>
              <a:off x="0" y="0"/>
              <a:ext cx="1695894" cy="1695894"/>
            </a:xfrm>
            <a:prstGeom prst="ellipse">
              <a:avLst/>
            </a:prstGeom>
            <a:solidFill>
              <a:srgbClr val="FFFFFF"/>
            </a:solidFill>
            <a:ln w="50800" cap="flat">
              <a:solidFill>
                <a:srgbClr val="DCDEE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321026" hangingPunct="0">
                <a:lnSpc>
                  <a:spcPct val="90000"/>
                </a:lnSpc>
                <a:spcBef>
                  <a:spcPts val="3867"/>
                </a:spcBef>
                <a:defRPr sz="4000" b="0"/>
              </a:pPr>
              <a:endParaRPr sz="2800" kern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6" name="SES"/>
            <p:cNvSpPr txBox="1"/>
            <p:nvPr/>
          </p:nvSpPr>
          <p:spPr>
            <a:xfrm>
              <a:off x="130504" y="494665"/>
              <a:ext cx="1447537" cy="8024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lnSpc>
                  <a:spcPct val="90000"/>
                </a:lnSpc>
                <a:spcBef>
                  <a:spcPts val="5500"/>
                </a:spcBef>
                <a:defRPr sz="4000" b="0"/>
              </a:lvl1pPr>
            </a:lstStyle>
            <a:p>
              <a:pPr algn="ctr" hangingPunct="0"/>
              <a:r>
                <a:rPr kern="0" dirty="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SES</a:t>
              </a:r>
            </a:p>
          </p:txBody>
        </p:sp>
      </p:grpSp>
      <p:sp>
        <p:nvSpPr>
          <p:cNvPr id="128" name="Cercle"/>
          <p:cNvSpPr/>
          <p:nvPr/>
        </p:nvSpPr>
        <p:spPr>
          <a:xfrm>
            <a:off x="5495362" y="1162136"/>
            <a:ext cx="1197303" cy="1197303"/>
          </a:xfrm>
          <a:prstGeom prst="ellipse">
            <a:avLst/>
          </a:prstGeom>
          <a:gradFill>
            <a:gsLst>
              <a:gs pos="0">
                <a:srgbClr val="51A8F9"/>
              </a:gs>
              <a:gs pos="100000">
                <a:srgbClr val="0365C0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algn="ctr" defTabSz="410205" hangingPunct="0">
              <a:defRPr b="0" cap="all">
                <a:solidFill>
                  <a:srgbClr val="FFFFF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1700" kern="0" cap="all">
              <a:solidFill>
                <a:srgbClr val="FFFFFF"/>
              </a:solidFill>
              <a:latin typeface="Helvetica Neue Thin"/>
              <a:ea typeface="Helvetica Neue Thin"/>
              <a:cs typeface="Helvetica Neue Thin"/>
              <a:sym typeface="Helvetica Neue Thin"/>
            </a:endParaRPr>
          </a:p>
        </p:txBody>
      </p:sp>
      <p:sp>
        <p:nvSpPr>
          <p:cNvPr id="129" name="Cercle"/>
          <p:cNvSpPr/>
          <p:nvPr/>
        </p:nvSpPr>
        <p:spPr>
          <a:xfrm>
            <a:off x="5502279" y="4502016"/>
            <a:ext cx="1193877" cy="1193876"/>
          </a:xfrm>
          <a:prstGeom prst="ellipse">
            <a:avLst/>
          </a:prstGeom>
          <a:gradFill>
            <a:gsLst>
              <a:gs pos="0">
                <a:srgbClr val="FA4813"/>
              </a:gs>
              <a:gs pos="100000">
                <a:srgbClr val="C82506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algn="ctr" defTabSz="410205" hangingPunct="0">
              <a:defRPr b="0" cap="all">
                <a:solidFill>
                  <a:srgbClr val="FFFFF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1700" kern="0" cap="all">
              <a:solidFill>
                <a:srgbClr val="FFFFFF"/>
              </a:solidFill>
              <a:latin typeface="Helvetica Neue Thin"/>
              <a:ea typeface="Helvetica Neue Thin"/>
              <a:cs typeface="Helvetica Neue Thin"/>
              <a:sym typeface="Helvetica Neue Thin"/>
            </a:endParaRPr>
          </a:p>
        </p:txBody>
      </p:sp>
      <p:sp>
        <p:nvSpPr>
          <p:cNvPr id="130" name="Cercle"/>
          <p:cNvSpPr/>
          <p:nvPr/>
        </p:nvSpPr>
        <p:spPr>
          <a:xfrm>
            <a:off x="3996062" y="3705701"/>
            <a:ext cx="1198109" cy="1198109"/>
          </a:xfrm>
          <a:prstGeom prst="ellipse">
            <a:avLst/>
          </a:prstGeom>
          <a:gradFill>
            <a:gsLst>
              <a:gs pos="0">
                <a:srgbClr val="885CB1"/>
              </a:gs>
              <a:gs pos="100000">
                <a:srgbClr val="773F9B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algn="ctr" defTabSz="410205" hangingPunct="0">
              <a:defRPr b="0" cap="all">
                <a:solidFill>
                  <a:srgbClr val="FFFFF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1700" kern="0" cap="all">
              <a:solidFill>
                <a:srgbClr val="FFFFFF"/>
              </a:solidFill>
              <a:latin typeface="Helvetica Neue Thin"/>
              <a:ea typeface="Helvetica Neue Thin"/>
              <a:cs typeface="Helvetica Neue Thin"/>
              <a:sym typeface="Helvetica Neue Thin"/>
            </a:endParaRPr>
          </a:p>
        </p:txBody>
      </p:sp>
      <p:sp>
        <p:nvSpPr>
          <p:cNvPr id="131" name="Cercle"/>
          <p:cNvSpPr/>
          <p:nvPr/>
        </p:nvSpPr>
        <p:spPr>
          <a:xfrm>
            <a:off x="7008392" y="3714118"/>
            <a:ext cx="1181218" cy="1181220"/>
          </a:xfrm>
          <a:prstGeom prst="ellipse">
            <a:avLst/>
          </a:prstGeom>
          <a:gradFill>
            <a:gsLst>
              <a:gs pos="0">
                <a:srgbClr val="EE941A"/>
              </a:gs>
              <a:gs pos="100000">
                <a:srgbClr val="DE6A10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algn="ctr" defTabSz="321026" hangingPunct="0">
              <a:lnSpc>
                <a:spcPct val="80000"/>
              </a:lnSpc>
              <a:defRPr sz="1900" b="0">
                <a:solidFill>
                  <a:srgbClr val="FFFFFF"/>
                </a:solidFill>
              </a:defRPr>
            </a:pPr>
            <a:endParaRPr sz="1300" kern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2" name="Cercle"/>
          <p:cNvSpPr/>
          <p:nvPr/>
        </p:nvSpPr>
        <p:spPr>
          <a:xfrm>
            <a:off x="3994797" y="1878180"/>
            <a:ext cx="1192433" cy="1192433"/>
          </a:xfrm>
          <a:prstGeom prst="ellipse">
            <a:avLst/>
          </a:prstGeom>
          <a:gradFill>
            <a:gsLst>
              <a:gs pos="0">
                <a:srgbClr val="A6AAA9"/>
              </a:gs>
              <a:gs pos="100000">
                <a:srgbClr val="7D807F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algn="ctr" defTabSz="410205" hangingPunct="0">
              <a:defRPr b="0" cap="all">
                <a:solidFill>
                  <a:srgbClr val="FFFFF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1700" kern="0" cap="all">
              <a:solidFill>
                <a:srgbClr val="FFFFFF"/>
              </a:solidFill>
              <a:latin typeface="Helvetica Neue Thin"/>
              <a:ea typeface="Helvetica Neue Thin"/>
              <a:cs typeface="Helvetica Neue Thin"/>
              <a:sym typeface="Helvetica Neue Thin"/>
            </a:endParaRPr>
          </a:p>
        </p:txBody>
      </p:sp>
      <p:sp>
        <p:nvSpPr>
          <p:cNvPr id="133" name="Cercle"/>
          <p:cNvSpPr/>
          <p:nvPr/>
        </p:nvSpPr>
        <p:spPr>
          <a:xfrm>
            <a:off x="7000800" y="1876167"/>
            <a:ext cx="1196459" cy="1196459"/>
          </a:xfrm>
          <a:prstGeom prst="ellipse">
            <a:avLst/>
          </a:prstGeom>
          <a:gradFill>
            <a:gsLst>
              <a:gs pos="0">
                <a:srgbClr val="70BF41"/>
              </a:gs>
              <a:gs pos="100000">
                <a:srgbClr val="00882B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algn="ctr" defTabSz="410205" hangingPunct="0">
              <a:defRPr b="0" cap="all">
                <a:solidFill>
                  <a:srgbClr val="FFFFF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1700" kern="0" cap="all">
              <a:solidFill>
                <a:srgbClr val="FFFFFF"/>
              </a:solidFill>
              <a:latin typeface="Helvetica Neue Thin"/>
              <a:ea typeface="Helvetica Neue Thin"/>
              <a:cs typeface="Helvetica Neue Thin"/>
              <a:sym typeface="Helvetica Neue Thin"/>
            </a:endParaRPr>
          </a:p>
        </p:txBody>
      </p:sp>
      <p:sp>
        <p:nvSpPr>
          <p:cNvPr id="134" name="Maths"/>
          <p:cNvSpPr txBox="1"/>
          <p:nvPr/>
        </p:nvSpPr>
        <p:spPr>
          <a:xfrm>
            <a:off x="6968547" y="2142899"/>
            <a:ext cx="1259854" cy="6629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666" tIns="35666" rIns="35666" bIns="35666" anchor="ctr">
            <a:spAutoFit/>
          </a:bodyPr>
          <a:lstStyle>
            <a:lvl1pPr defTabSz="457200">
              <a:lnSpc>
                <a:spcPct val="80000"/>
              </a:lnSpc>
              <a:defRPr sz="2100" b="0">
                <a:solidFill>
                  <a:srgbClr val="FFFFFF"/>
                </a:solidFill>
              </a:defRPr>
            </a:lvl1pPr>
          </a:lstStyle>
          <a:p>
            <a:pPr algn="ctr" hangingPunct="0"/>
            <a:r>
              <a:rPr sz="1200" kern="0" dirty="0">
                <a:latin typeface="Helvetica Neue"/>
                <a:ea typeface="Helvetica Neue"/>
                <a:cs typeface="Helvetica Neue"/>
                <a:sym typeface="Helvetica Neue"/>
              </a:rPr>
              <a:t>MATHS</a:t>
            </a:r>
            <a:endParaRPr lang="fr-FR" sz="1200" kern="0"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ctr" hangingPunct="0"/>
            <a:r>
              <a:rPr lang="fr-FR" sz="1200" kern="0" dirty="0">
                <a:latin typeface="Helvetica Neue"/>
                <a:ea typeface="Helvetica Neue"/>
                <a:cs typeface="Helvetica Neue"/>
                <a:sym typeface="Helvetica Neue"/>
              </a:rPr>
              <a:t>spécialité </a:t>
            </a:r>
          </a:p>
          <a:p>
            <a:pPr algn="ctr" hangingPunct="0"/>
            <a:r>
              <a:rPr lang="fr-FR" sz="1200" kern="0" dirty="0">
                <a:latin typeface="Helvetica Neue"/>
                <a:ea typeface="Helvetica Neue"/>
                <a:cs typeface="Helvetica Neue"/>
                <a:sym typeface="Helvetica Neue"/>
              </a:rPr>
              <a:t>ou </a:t>
            </a:r>
          </a:p>
          <a:p>
            <a:pPr algn="ctr" hangingPunct="0"/>
            <a:r>
              <a:rPr lang="fr-FR" sz="1200" kern="0" dirty="0">
                <a:latin typeface="Helvetica Neue"/>
                <a:ea typeface="Helvetica Neue"/>
                <a:cs typeface="Helvetica Neue"/>
                <a:sym typeface="Helvetica Neue"/>
              </a:rPr>
              <a:t>complémentaires</a:t>
            </a:r>
            <a:endParaRPr sz="1200" kern="0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5" name="SVT"/>
          <p:cNvSpPr txBox="1"/>
          <p:nvPr/>
        </p:nvSpPr>
        <p:spPr>
          <a:xfrm>
            <a:off x="5795891" y="1595488"/>
            <a:ext cx="596211" cy="330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666" tIns="35666" rIns="35666" bIns="35666" anchor="ctr">
            <a:spAutoFit/>
          </a:bodyPr>
          <a:lstStyle>
            <a:lvl1pPr defTabSz="457200">
              <a:lnSpc>
                <a:spcPct val="80000"/>
              </a:lnSpc>
              <a:defRPr sz="2100" b="0">
                <a:solidFill>
                  <a:srgbClr val="FFFFFF"/>
                </a:solidFill>
              </a:defRPr>
            </a:lvl1pPr>
          </a:lstStyle>
          <a:p>
            <a:pPr algn="ctr" hangingPunct="0"/>
            <a:r>
              <a:rPr kern="0">
                <a:latin typeface="Helvetica Neue"/>
                <a:ea typeface="Helvetica Neue"/>
                <a:cs typeface="Helvetica Neue"/>
                <a:sym typeface="Helvetica Neue"/>
              </a:rPr>
              <a:t>SVT</a:t>
            </a:r>
          </a:p>
        </p:txBody>
      </p:sp>
      <p:sp>
        <p:nvSpPr>
          <p:cNvPr id="136" name="HG…"/>
          <p:cNvSpPr txBox="1"/>
          <p:nvPr/>
        </p:nvSpPr>
        <p:spPr>
          <a:xfrm>
            <a:off x="7215935" y="4037239"/>
            <a:ext cx="766129" cy="3028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666" tIns="35666" rIns="35666" bIns="35666" anchor="ctr">
            <a:spAutoFit/>
          </a:bodyPr>
          <a:lstStyle/>
          <a:p>
            <a:pPr algn="ctr" defTabSz="321026" hangingPunct="0">
              <a:defRPr sz="2100" b="0">
                <a:solidFill>
                  <a:srgbClr val="FFFFFF"/>
                </a:solidFill>
              </a:defRPr>
            </a:pPr>
            <a:r>
              <a:rPr sz="1500" kern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HG</a:t>
            </a:r>
            <a:r>
              <a:rPr lang="fr-FR" sz="1500" kern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GSP</a:t>
            </a:r>
            <a:endParaRPr sz="1500" kern="0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7" name="Humanités LP"/>
          <p:cNvSpPr txBox="1"/>
          <p:nvPr/>
        </p:nvSpPr>
        <p:spPr>
          <a:xfrm>
            <a:off x="5570685" y="4716715"/>
            <a:ext cx="1046655" cy="764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666" tIns="35666" rIns="35666" bIns="35666" anchor="ctr">
            <a:spAutoFit/>
          </a:bodyPr>
          <a:lstStyle/>
          <a:p>
            <a:pPr algn="ctr" defTabSz="321026" hangingPunct="0">
              <a:defRPr sz="2100" b="0">
                <a:solidFill>
                  <a:srgbClr val="FFFFFF"/>
                </a:solidFill>
              </a:defRPr>
            </a:pPr>
            <a:r>
              <a:rPr sz="1500" kern="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Humanités</a:t>
            </a:r>
            <a:r>
              <a:rPr sz="1500" kern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algn="ctr" defTabSz="321026" hangingPunct="0">
              <a:defRPr sz="2100" b="0">
                <a:solidFill>
                  <a:srgbClr val="FFFFFF"/>
                </a:solidFill>
              </a:defRPr>
            </a:pPr>
            <a:r>
              <a:rPr sz="1500" kern="0" dirty="0" err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Littérature</a:t>
            </a:r>
            <a:endParaRPr sz="1500" kern="0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ctr" defTabSz="321026" hangingPunct="0">
              <a:defRPr sz="2100" b="0">
                <a:solidFill>
                  <a:srgbClr val="FFFFFF"/>
                </a:solidFill>
              </a:defRPr>
            </a:pPr>
            <a:r>
              <a:rPr sz="1500" kern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Philo</a:t>
            </a:r>
          </a:p>
        </p:txBody>
      </p:sp>
      <p:sp>
        <p:nvSpPr>
          <p:cNvPr id="138" name="Arts"/>
          <p:cNvSpPr txBox="1"/>
          <p:nvPr/>
        </p:nvSpPr>
        <p:spPr>
          <a:xfrm>
            <a:off x="4195904" y="2309098"/>
            <a:ext cx="790175" cy="330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666" tIns="35666" rIns="35666" bIns="35666" anchor="ctr">
            <a:spAutoFit/>
          </a:bodyPr>
          <a:lstStyle>
            <a:lvl1pPr defTabSz="457200">
              <a:lnSpc>
                <a:spcPct val="80000"/>
              </a:lnSpc>
              <a:defRPr sz="2100" b="0">
                <a:solidFill>
                  <a:srgbClr val="FFFFFF"/>
                </a:solidFill>
              </a:defRPr>
            </a:lvl1pPr>
          </a:lstStyle>
          <a:p>
            <a:pPr algn="ctr" hangingPunct="0"/>
            <a:r>
              <a:rPr kern="0">
                <a:latin typeface="Helvetica Neue"/>
                <a:ea typeface="Helvetica Neue"/>
                <a:cs typeface="Helvetica Neue"/>
                <a:sym typeface="Helvetica Neue"/>
              </a:rPr>
              <a:t>ARTS</a:t>
            </a:r>
          </a:p>
        </p:txBody>
      </p:sp>
      <p:grpSp>
        <p:nvGrpSpPr>
          <p:cNvPr id="145" name="Groupe"/>
          <p:cNvGrpSpPr/>
          <p:nvPr/>
        </p:nvGrpSpPr>
        <p:grpSpPr>
          <a:xfrm>
            <a:off x="2604739" y="526334"/>
            <a:ext cx="1912452" cy="2513234"/>
            <a:chOff x="-1" y="-11486"/>
            <a:chExt cx="2719930" cy="3574375"/>
          </a:xfrm>
        </p:grpSpPr>
        <p:sp>
          <p:nvSpPr>
            <p:cNvPr id="139" name="Ligne"/>
            <p:cNvSpPr/>
            <p:nvPr/>
          </p:nvSpPr>
          <p:spPr>
            <a:xfrm flipH="1" flipV="1">
              <a:off x="2461781" y="1070307"/>
              <a:ext cx="229814" cy="831366"/>
            </a:xfrm>
            <a:prstGeom prst="line">
              <a:avLst/>
            </a:prstGeom>
            <a:noFill/>
            <a:ln w="25400" cap="flat">
              <a:solidFill>
                <a:srgbClr val="A6AAA9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321026" hangingPunct="0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00" kern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endParaRPr>
            </a:p>
          </p:txBody>
        </p:sp>
        <p:sp>
          <p:nvSpPr>
            <p:cNvPr id="140" name="Ligne"/>
            <p:cNvSpPr/>
            <p:nvPr/>
          </p:nvSpPr>
          <p:spPr>
            <a:xfrm flipH="1">
              <a:off x="1187308" y="3088743"/>
              <a:ext cx="831367" cy="229814"/>
            </a:xfrm>
            <a:prstGeom prst="line">
              <a:avLst/>
            </a:prstGeom>
            <a:noFill/>
            <a:ln w="25400" cap="flat">
              <a:solidFill>
                <a:srgbClr val="A6AAA9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321026" hangingPunct="0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00" kern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endParaRPr>
            </a:p>
          </p:txBody>
        </p:sp>
        <p:sp>
          <p:nvSpPr>
            <p:cNvPr id="141" name="Ligne"/>
            <p:cNvSpPr/>
            <p:nvPr/>
          </p:nvSpPr>
          <p:spPr>
            <a:xfrm>
              <a:off x="1533518" y="2029455"/>
              <a:ext cx="538402" cy="305207"/>
            </a:xfrm>
            <a:prstGeom prst="line">
              <a:avLst/>
            </a:prstGeom>
            <a:noFill/>
            <a:ln w="25400" cap="flat">
              <a:solidFill>
                <a:srgbClr val="A6AAA9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321026" hangingPunct="0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00" kern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endParaRPr>
            </a:p>
          </p:txBody>
        </p:sp>
        <p:sp>
          <p:nvSpPr>
            <p:cNvPr id="142" name="ECOLES…"/>
            <p:cNvSpPr txBox="1"/>
            <p:nvPr/>
          </p:nvSpPr>
          <p:spPr>
            <a:xfrm>
              <a:off x="-1" y="2794679"/>
              <a:ext cx="1325247" cy="7682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 u="sng">
                  <a:solidFill>
                    <a:srgbClr val="53585F"/>
                  </a:solidFill>
                </a:defRPr>
              </a:pPr>
              <a:r>
                <a:rPr sz="1000" b="1" u="sng" kern="0">
                  <a:solidFill>
                    <a:srgbClr val="53585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ECOLES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53585F"/>
                  </a:solidFill>
                </a:defRPr>
              </a:pPr>
              <a:r>
                <a:rPr sz="1000" b="1" kern="0">
                  <a:solidFill>
                    <a:srgbClr val="53585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Ecoles d’art et de design</a:t>
              </a:r>
            </a:p>
          </p:txBody>
        </p:sp>
        <p:sp>
          <p:nvSpPr>
            <p:cNvPr id="143" name="DUT…"/>
            <p:cNvSpPr txBox="1"/>
            <p:nvPr/>
          </p:nvSpPr>
          <p:spPr>
            <a:xfrm>
              <a:off x="210455" y="1393581"/>
              <a:ext cx="1637668" cy="10330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 u="sng">
                  <a:solidFill>
                    <a:srgbClr val="53585F"/>
                  </a:solidFill>
                </a:defRPr>
              </a:pPr>
              <a:r>
                <a:rPr sz="1000" b="1" u="sng" kern="0">
                  <a:solidFill>
                    <a:srgbClr val="53585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DUT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buSzPct val="100000"/>
                <a:buFontTx/>
                <a:buChar char="-"/>
                <a:defRPr sz="1400">
                  <a:solidFill>
                    <a:srgbClr val="53585F"/>
                  </a:solidFill>
                </a:defRPr>
              </a:pPr>
              <a:r>
                <a:rPr sz="1000" b="1" kern="0">
                  <a:solidFill>
                    <a:srgbClr val="53585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GACO - Arts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buSzPct val="100000"/>
                <a:buFontTx/>
                <a:buChar char="-"/>
                <a:defRPr sz="1400">
                  <a:solidFill>
                    <a:srgbClr val="53585F"/>
                  </a:solidFill>
                </a:defRPr>
              </a:pPr>
              <a:r>
                <a:rPr sz="1000" b="1" kern="0">
                  <a:solidFill>
                    <a:srgbClr val="53585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Information communication</a:t>
              </a:r>
            </a:p>
          </p:txBody>
        </p:sp>
        <p:sp>
          <p:nvSpPr>
            <p:cNvPr id="144" name="LICENCES…"/>
            <p:cNvSpPr txBox="1"/>
            <p:nvPr/>
          </p:nvSpPr>
          <p:spPr>
            <a:xfrm>
              <a:off x="1148992" y="-11486"/>
              <a:ext cx="1570937" cy="12081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 u="sng">
                  <a:solidFill>
                    <a:srgbClr val="53585F"/>
                  </a:solidFill>
                </a:defRPr>
              </a:pPr>
              <a:r>
                <a:rPr sz="1000" b="1" u="sng" kern="0">
                  <a:solidFill>
                    <a:srgbClr val="53585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LICENCES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buSzPct val="100000"/>
                <a:buFontTx/>
                <a:buChar char="-"/>
                <a:defRPr sz="1400">
                  <a:solidFill>
                    <a:srgbClr val="53585F"/>
                  </a:solidFill>
                </a:defRPr>
              </a:pPr>
              <a:r>
                <a:rPr sz="1000" b="1" kern="0">
                  <a:solidFill>
                    <a:srgbClr val="53585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Information Communication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buSzPct val="100000"/>
                <a:buFontTx/>
                <a:buChar char="-"/>
                <a:defRPr sz="1400">
                  <a:solidFill>
                    <a:srgbClr val="53585F"/>
                  </a:solidFill>
                </a:defRPr>
              </a:pPr>
              <a:r>
                <a:rPr sz="1000" b="1" kern="0">
                  <a:solidFill>
                    <a:srgbClr val="53585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Double licence droit et arts</a:t>
              </a:r>
            </a:p>
          </p:txBody>
        </p:sp>
      </p:grpSp>
      <p:grpSp>
        <p:nvGrpSpPr>
          <p:cNvPr id="153" name="Groupe"/>
          <p:cNvGrpSpPr/>
          <p:nvPr/>
        </p:nvGrpSpPr>
        <p:grpSpPr>
          <a:xfrm>
            <a:off x="7608142" y="3356153"/>
            <a:ext cx="2801697" cy="3315228"/>
            <a:chOff x="0" y="-11236"/>
            <a:chExt cx="3984633" cy="4714990"/>
          </a:xfrm>
        </p:grpSpPr>
        <p:sp>
          <p:nvSpPr>
            <p:cNvPr id="146" name="Ligne"/>
            <p:cNvSpPr/>
            <p:nvPr/>
          </p:nvSpPr>
          <p:spPr>
            <a:xfrm>
              <a:off x="120119" y="2214649"/>
              <a:ext cx="223245" cy="833154"/>
            </a:xfrm>
            <a:prstGeom prst="line">
              <a:avLst/>
            </a:prstGeom>
            <a:noFill/>
            <a:ln w="25400" cap="flat">
              <a:solidFill>
                <a:srgbClr val="DE6A1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321026" hangingPunct="0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00" kern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endParaRPr>
            </a:p>
          </p:txBody>
        </p:sp>
        <p:sp>
          <p:nvSpPr>
            <p:cNvPr id="147" name="Ligne"/>
            <p:cNvSpPr/>
            <p:nvPr/>
          </p:nvSpPr>
          <p:spPr>
            <a:xfrm flipV="1">
              <a:off x="802388" y="809683"/>
              <a:ext cx="833154" cy="223244"/>
            </a:xfrm>
            <a:prstGeom prst="line">
              <a:avLst/>
            </a:prstGeom>
            <a:noFill/>
            <a:ln w="25400" cap="flat">
              <a:solidFill>
                <a:srgbClr val="DE6A1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321026" hangingPunct="0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00" kern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endParaRPr>
            </a:p>
          </p:txBody>
        </p:sp>
        <p:sp>
          <p:nvSpPr>
            <p:cNvPr id="148" name="Ligne"/>
            <p:cNvSpPr/>
            <p:nvPr/>
          </p:nvSpPr>
          <p:spPr>
            <a:xfrm flipH="1" flipV="1">
              <a:off x="743192" y="1786566"/>
              <a:ext cx="951546" cy="553341"/>
            </a:xfrm>
            <a:prstGeom prst="line">
              <a:avLst/>
            </a:prstGeom>
            <a:noFill/>
            <a:ln w="25400" cap="flat">
              <a:solidFill>
                <a:srgbClr val="DE6A1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321026" hangingPunct="0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00" kern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endParaRPr>
            </a:p>
          </p:txBody>
        </p:sp>
        <p:sp>
          <p:nvSpPr>
            <p:cNvPr id="149" name="LICENCES…"/>
            <p:cNvSpPr txBox="1"/>
            <p:nvPr/>
          </p:nvSpPr>
          <p:spPr>
            <a:xfrm>
              <a:off x="1765563" y="982105"/>
              <a:ext cx="2079431" cy="3147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 u="sng">
                  <a:solidFill>
                    <a:srgbClr val="DE6A10"/>
                  </a:solidFill>
                </a:defRPr>
              </a:pPr>
              <a:r>
                <a:rPr sz="1000" b="1" u="sng" kern="0">
                  <a:solidFill>
                    <a:srgbClr val="DE6A1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LICENCES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DE6A10"/>
                  </a:solidFill>
                </a:defRPr>
              </a:pPr>
              <a:r>
                <a:rPr sz="1000" b="1" kern="0">
                  <a:solidFill>
                    <a:srgbClr val="DE6A1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Droit Sciences Po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DE6A10"/>
                  </a:solidFill>
                </a:defRPr>
              </a:pPr>
              <a:r>
                <a:rPr sz="1000" b="1" kern="0">
                  <a:solidFill>
                    <a:srgbClr val="DE6A1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Sociologie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DE6A10"/>
                  </a:solidFill>
                </a:defRPr>
              </a:pPr>
              <a:r>
                <a:rPr sz="1000" b="1" kern="0">
                  <a:solidFill>
                    <a:srgbClr val="DE6A1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Sciences de l’Homme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DE6A10"/>
                  </a:solidFill>
                </a:defRPr>
              </a:pPr>
              <a:r>
                <a:rPr sz="1000" b="1" kern="0">
                  <a:solidFill>
                    <a:srgbClr val="DE6A1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Sciences Sociales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DE6A10"/>
                  </a:solidFill>
                </a:defRPr>
              </a:pPr>
              <a:r>
                <a:rPr sz="1000" b="1" kern="0">
                  <a:solidFill>
                    <a:srgbClr val="DE6A1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Histoire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DE6A10"/>
                  </a:solidFill>
                </a:defRPr>
              </a:pPr>
              <a:r>
                <a:rPr sz="1000" b="1" kern="0">
                  <a:solidFill>
                    <a:srgbClr val="DE6A1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Géographie – aménagement du territoire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DE6A10"/>
                  </a:solidFill>
                </a:defRPr>
              </a:pPr>
              <a:r>
                <a:rPr sz="1000" b="1" kern="0">
                  <a:solidFill>
                    <a:srgbClr val="DE6A1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Sciences de l’éducation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DE6A10"/>
                  </a:solidFill>
                </a:defRPr>
              </a:pPr>
              <a:r>
                <a:rPr sz="1000" b="1" kern="0">
                  <a:solidFill>
                    <a:srgbClr val="DE6A1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Communication</a:t>
              </a:r>
            </a:p>
          </p:txBody>
        </p:sp>
        <p:sp>
          <p:nvSpPr>
            <p:cNvPr id="150" name="ECOLES…"/>
            <p:cNvSpPr txBox="1"/>
            <p:nvPr/>
          </p:nvSpPr>
          <p:spPr>
            <a:xfrm>
              <a:off x="1765563" y="-11236"/>
              <a:ext cx="2219070" cy="11227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 u="sng">
                  <a:solidFill>
                    <a:srgbClr val="DE6A10"/>
                  </a:solidFill>
                </a:defRPr>
              </a:pPr>
              <a:r>
                <a:rPr sz="1000" b="1" u="sng" kern="0">
                  <a:solidFill>
                    <a:srgbClr val="DE6A1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ECOLES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DE6A10"/>
                  </a:solidFill>
                </a:defRPr>
              </a:pPr>
              <a:r>
                <a:rPr sz="1000" b="1" kern="0">
                  <a:solidFill>
                    <a:srgbClr val="DE6A1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IEP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DE6A10"/>
                  </a:solidFill>
                </a:defRPr>
              </a:pPr>
              <a:r>
                <a:rPr sz="1000" b="1" kern="0">
                  <a:solidFill>
                    <a:srgbClr val="DE6A1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Ecoles de journalisme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DE6A10"/>
                  </a:solidFill>
                </a:defRPr>
              </a:pPr>
              <a:r>
                <a:rPr sz="1000" b="1" kern="0">
                  <a:solidFill>
                    <a:srgbClr val="DE6A1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Formations du social</a:t>
              </a:r>
            </a:p>
          </p:txBody>
        </p:sp>
        <p:sp>
          <p:nvSpPr>
            <p:cNvPr id="151" name="CPGE…"/>
            <p:cNvSpPr txBox="1"/>
            <p:nvPr/>
          </p:nvSpPr>
          <p:spPr>
            <a:xfrm>
              <a:off x="0" y="3213348"/>
              <a:ext cx="2894397" cy="5931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 u="sng">
                  <a:solidFill>
                    <a:srgbClr val="DE6A10"/>
                  </a:solidFill>
                </a:defRPr>
              </a:pPr>
              <a:r>
                <a:rPr sz="1000" b="1" u="sng" kern="0">
                  <a:solidFill>
                    <a:srgbClr val="DE6A1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CPGE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DE6A10"/>
                  </a:solidFill>
                </a:defRPr>
              </a:pPr>
              <a:r>
                <a:rPr sz="1000" b="1" kern="0">
                  <a:solidFill>
                    <a:srgbClr val="DE6A1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D1</a:t>
              </a:r>
            </a:p>
          </p:txBody>
        </p:sp>
        <p:sp>
          <p:nvSpPr>
            <p:cNvPr id="152" name="DUT…"/>
            <p:cNvSpPr txBox="1"/>
            <p:nvPr/>
          </p:nvSpPr>
          <p:spPr>
            <a:xfrm>
              <a:off x="0" y="3845810"/>
              <a:ext cx="2894397" cy="8579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 u="sng">
                  <a:solidFill>
                    <a:srgbClr val="DE6A10"/>
                  </a:solidFill>
                </a:defRPr>
              </a:pPr>
              <a:r>
                <a:rPr sz="1000" b="1" u="sng" kern="0">
                  <a:solidFill>
                    <a:srgbClr val="DE6A1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DUT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DE6A10"/>
                  </a:solidFill>
                </a:defRPr>
              </a:pPr>
              <a:r>
                <a:rPr sz="1000" b="1" kern="0">
                  <a:solidFill>
                    <a:srgbClr val="DE6A1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Carrières sociales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DE6A10"/>
                  </a:solidFill>
                </a:defRPr>
              </a:pPr>
              <a:r>
                <a:rPr sz="1000" b="1" kern="0">
                  <a:solidFill>
                    <a:srgbClr val="DE6A1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Info-com -journalisme</a:t>
              </a:r>
            </a:p>
          </p:txBody>
        </p:sp>
      </p:grpSp>
      <p:grpSp>
        <p:nvGrpSpPr>
          <p:cNvPr id="160" name="Groupe"/>
          <p:cNvGrpSpPr/>
          <p:nvPr/>
        </p:nvGrpSpPr>
        <p:grpSpPr>
          <a:xfrm>
            <a:off x="7659018" y="90795"/>
            <a:ext cx="3216223" cy="3196317"/>
            <a:chOff x="0" y="-13409"/>
            <a:chExt cx="4574182" cy="4545871"/>
          </a:xfrm>
        </p:grpSpPr>
        <p:sp>
          <p:nvSpPr>
            <p:cNvPr id="154" name="Ligne"/>
            <p:cNvSpPr/>
            <p:nvPr/>
          </p:nvSpPr>
          <p:spPr>
            <a:xfrm>
              <a:off x="744472" y="3707909"/>
              <a:ext cx="836924" cy="208670"/>
            </a:xfrm>
            <a:prstGeom prst="line">
              <a:avLst/>
            </a:prstGeom>
            <a:noFill/>
            <a:ln w="25400" cap="flat">
              <a:solidFill>
                <a:srgbClr val="00882B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321026" hangingPunct="0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00" kern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endParaRPr>
            </a:p>
          </p:txBody>
        </p:sp>
        <p:sp>
          <p:nvSpPr>
            <p:cNvPr id="155" name="Ligne"/>
            <p:cNvSpPr/>
            <p:nvPr/>
          </p:nvSpPr>
          <p:spPr>
            <a:xfrm flipV="1">
              <a:off x="41684" y="1701351"/>
              <a:ext cx="208671" cy="836923"/>
            </a:xfrm>
            <a:prstGeom prst="line">
              <a:avLst/>
            </a:prstGeom>
            <a:noFill/>
            <a:ln w="25400" cap="flat">
              <a:solidFill>
                <a:srgbClr val="00882B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321026" hangingPunct="0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00" kern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endParaRPr>
            </a:p>
          </p:txBody>
        </p:sp>
        <p:sp>
          <p:nvSpPr>
            <p:cNvPr id="156" name="Ligne"/>
            <p:cNvSpPr/>
            <p:nvPr/>
          </p:nvSpPr>
          <p:spPr>
            <a:xfrm flipH="1">
              <a:off x="672134" y="2636666"/>
              <a:ext cx="530494" cy="318754"/>
            </a:xfrm>
            <a:prstGeom prst="line">
              <a:avLst/>
            </a:prstGeom>
            <a:noFill/>
            <a:ln w="25400" cap="flat">
              <a:solidFill>
                <a:srgbClr val="00882B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321026" hangingPunct="0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00" kern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endParaRPr>
            </a:p>
          </p:txBody>
        </p:sp>
        <p:sp>
          <p:nvSpPr>
            <p:cNvPr id="157" name="LICENCES…"/>
            <p:cNvSpPr txBox="1"/>
            <p:nvPr/>
          </p:nvSpPr>
          <p:spPr>
            <a:xfrm>
              <a:off x="1206432" y="96766"/>
              <a:ext cx="2015712" cy="28868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 u="sng">
                  <a:solidFill>
                    <a:srgbClr val="0B5D18"/>
                  </a:solidFill>
                </a:defRPr>
              </a:pPr>
              <a:r>
                <a:rPr sz="1000" b="1" u="sng" kern="0">
                  <a:solidFill>
                    <a:srgbClr val="0B5D18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LICENCES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0B5D18"/>
                  </a:solidFill>
                </a:defRPr>
              </a:pPr>
              <a:r>
                <a:rPr sz="1000" b="1" kern="0">
                  <a:solidFill>
                    <a:srgbClr val="0B5D18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Economie – gestion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0B5D18"/>
                  </a:solidFill>
                </a:defRPr>
              </a:pPr>
              <a:r>
                <a:rPr sz="1000" b="1" kern="0">
                  <a:solidFill>
                    <a:srgbClr val="0B5D18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MSH / AES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buSzPct val="100000"/>
                <a:buFontTx/>
                <a:buChar char="-"/>
                <a:defRPr sz="1400">
                  <a:solidFill>
                    <a:srgbClr val="0B5D18"/>
                  </a:solidFill>
                </a:defRPr>
              </a:pPr>
              <a:r>
                <a:rPr sz="1000" b="1" kern="0">
                  <a:solidFill>
                    <a:srgbClr val="0B5D18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TQM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buSzPct val="100000"/>
                <a:buFontTx/>
                <a:buChar char="-"/>
                <a:defRPr sz="1400">
                  <a:solidFill>
                    <a:srgbClr val="0B5D18"/>
                  </a:solidFill>
                </a:defRPr>
              </a:pPr>
              <a:r>
                <a:rPr sz="1000" b="1" kern="0">
                  <a:solidFill>
                    <a:srgbClr val="0B5D18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Psychologie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0B5D18"/>
                  </a:solidFill>
                </a:defRPr>
              </a:pPr>
              <a:r>
                <a:rPr sz="1000" b="1" kern="0">
                  <a:solidFill>
                    <a:srgbClr val="0B5D18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MIASH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0B5D18"/>
                  </a:solidFill>
                </a:defRPr>
              </a:pPr>
              <a:r>
                <a:rPr sz="1000" b="1" kern="0">
                  <a:solidFill>
                    <a:srgbClr val="0B5D18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DCG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0B5D18"/>
                  </a:solidFill>
                </a:defRPr>
              </a:pPr>
              <a:r>
                <a:rPr sz="1000" b="1" kern="0">
                  <a:solidFill>
                    <a:srgbClr val="0B5D18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Administration publique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0B5D18"/>
                  </a:solidFill>
                </a:defRPr>
              </a:pPr>
              <a:r>
                <a:rPr sz="1000" b="1" kern="0">
                  <a:solidFill>
                    <a:srgbClr val="0B5D18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Droit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0B5D18"/>
                  </a:solidFill>
                </a:defRPr>
              </a:pPr>
              <a:r>
                <a:rPr sz="1000" b="1" kern="0">
                  <a:solidFill>
                    <a:srgbClr val="0B5D18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LEA</a:t>
              </a:r>
            </a:p>
          </p:txBody>
        </p:sp>
        <p:sp>
          <p:nvSpPr>
            <p:cNvPr id="158" name="CPGE…"/>
            <p:cNvSpPr txBox="1"/>
            <p:nvPr/>
          </p:nvSpPr>
          <p:spPr>
            <a:xfrm>
              <a:off x="0" y="-13409"/>
              <a:ext cx="1091456" cy="16524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 u="sng">
                  <a:solidFill>
                    <a:srgbClr val="0B5D18"/>
                  </a:solidFill>
                </a:defRPr>
              </a:pPr>
              <a:r>
                <a:rPr sz="1000" b="1" u="sng" kern="0">
                  <a:solidFill>
                    <a:srgbClr val="0B5D18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CPGE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0B5D18"/>
                  </a:solidFill>
                </a:defRPr>
              </a:pPr>
              <a:r>
                <a:rPr sz="1000" b="1" kern="0">
                  <a:solidFill>
                    <a:srgbClr val="0B5D18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B/L (LSS)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0B5D18"/>
                  </a:solidFill>
                </a:defRPr>
              </a:pPr>
              <a:r>
                <a:rPr sz="1000" b="1" kern="0">
                  <a:solidFill>
                    <a:srgbClr val="0B5D18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ECE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0B5D18"/>
                  </a:solidFill>
                </a:defRPr>
              </a:pPr>
              <a:r>
                <a:rPr sz="1000" b="1" kern="0">
                  <a:solidFill>
                    <a:srgbClr val="0B5D18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D2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0B5D18"/>
                  </a:solidFill>
                </a:defRPr>
              </a:pPr>
              <a:r>
                <a:rPr sz="1000" b="1" kern="0">
                  <a:solidFill>
                    <a:srgbClr val="0B5D18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DCG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0B5D18"/>
                  </a:solidFill>
                </a:defRPr>
              </a:pPr>
              <a:r>
                <a:rPr sz="1000" b="1" kern="0">
                  <a:solidFill>
                    <a:srgbClr val="0B5D18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D1</a:t>
              </a:r>
            </a:p>
          </p:txBody>
        </p:sp>
        <p:sp>
          <p:nvSpPr>
            <p:cNvPr id="159" name="DUT…"/>
            <p:cNvSpPr txBox="1"/>
            <p:nvPr/>
          </p:nvSpPr>
          <p:spPr>
            <a:xfrm>
              <a:off x="1679786" y="2969779"/>
              <a:ext cx="2894396" cy="15626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 u="sng">
                  <a:solidFill>
                    <a:srgbClr val="0B5D18"/>
                  </a:solidFill>
                </a:defRPr>
              </a:pPr>
              <a:r>
                <a:rPr sz="1000" b="1" u="sng" kern="0">
                  <a:solidFill>
                    <a:srgbClr val="0B5D18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DUT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0B5D18"/>
                  </a:solidFill>
                </a:defRPr>
              </a:pPr>
              <a:r>
                <a:rPr sz="1000" b="1" kern="0">
                  <a:solidFill>
                    <a:srgbClr val="0B5D18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GEA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0B5D18"/>
                  </a:solidFill>
                </a:defRPr>
              </a:pPr>
              <a:r>
                <a:rPr sz="1000" b="1" kern="0">
                  <a:solidFill>
                    <a:srgbClr val="0B5D18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GACO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0B5D18"/>
                  </a:solidFill>
                </a:defRPr>
              </a:pPr>
              <a:r>
                <a:rPr sz="1000" b="1" kern="0">
                  <a:solidFill>
                    <a:srgbClr val="0B5D18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Techniques de commercialisation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0B5D18"/>
                  </a:solidFill>
                </a:defRPr>
              </a:pPr>
              <a:r>
                <a:rPr sz="1000" b="1" kern="0">
                  <a:solidFill>
                    <a:srgbClr val="0B5D18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Carrières sociales</a:t>
              </a:r>
            </a:p>
          </p:txBody>
        </p:sp>
      </p:grpSp>
      <p:grpSp>
        <p:nvGrpSpPr>
          <p:cNvPr id="167" name="Groupe"/>
          <p:cNvGrpSpPr/>
          <p:nvPr/>
        </p:nvGrpSpPr>
        <p:grpSpPr>
          <a:xfrm>
            <a:off x="4682884" y="-23359"/>
            <a:ext cx="2860070" cy="1420910"/>
            <a:chOff x="0" y="-12575"/>
            <a:chExt cx="4067653" cy="2020849"/>
          </a:xfrm>
        </p:grpSpPr>
        <p:sp>
          <p:nvSpPr>
            <p:cNvPr id="161" name="Ligne"/>
            <p:cNvSpPr/>
            <p:nvPr/>
          </p:nvSpPr>
          <p:spPr>
            <a:xfrm flipV="1">
              <a:off x="2680802" y="1398362"/>
              <a:ext cx="609912" cy="609912"/>
            </a:xfrm>
            <a:prstGeom prst="line">
              <a:avLst/>
            </a:prstGeom>
            <a:noFill/>
            <a:ln w="25400" cap="flat">
              <a:solidFill>
                <a:srgbClr val="0365C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321026" hangingPunct="0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00" kern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endParaRPr>
            </a:p>
          </p:txBody>
        </p:sp>
        <p:sp>
          <p:nvSpPr>
            <p:cNvPr id="162" name="Ligne"/>
            <p:cNvSpPr/>
            <p:nvPr/>
          </p:nvSpPr>
          <p:spPr>
            <a:xfrm flipH="1" flipV="1">
              <a:off x="706354" y="1398362"/>
              <a:ext cx="609912" cy="609912"/>
            </a:xfrm>
            <a:prstGeom prst="line">
              <a:avLst/>
            </a:prstGeom>
            <a:noFill/>
            <a:ln w="25400" cap="flat">
              <a:solidFill>
                <a:srgbClr val="0365C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321026" hangingPunct="0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00" kern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endParaRPr>
            </a:p>
          </p:txBody>
        </p:sp>
        <p:sp>
          <p:nvSpPr>
            <p:cNvPr id="163" name="Ligne"/>
            <p:cNvSpPr/>
            <p:nvPr/>
          </p:nvSpPr>
          <p:spPr>
            <a:xfrm>
              <a:off x="1998533" y="1063826"/>
              <a:ext cx="2" cy="618892"/>
            </a:xfrm>
            <a:prstGeom prst="line">
              <a:avLst/>
            </a:prstGeom>
            <a:noFill/>
            <a:ln w="25400" cap="flat">
              <a:solidFill>
                <a:srgbClr val="0365C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321026" hangingPunct="0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00" kern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endParaRPr>
            </a:p>
          </p:txBody>
        </p:sp>
        <p:sp>
          <p:nvSpPr>
            <p:cNvPr id="164" name="LICENCES…"/>
            <p:cNvSpPr txBox="1"/>
            <p:nvPr/>
          </p:nvSpPr>
          <p:spPr>
            <a:xfrm>
              <a:off x="0" y="-12575"/>
              <a:ext cx="1325246" cy="14729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 u="sng">
                  <a:solidFill>
                    <a:srgbClr val="0365C0"/>
                  </a:solidFill>
                </a:defRPr>
              </a:pPr>
              <a:r>
                <a:rPr sz="1000" b="1" u="sng" kern="0">
                  <a:solidFill>
                    <a:srgbClr val="0365C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LICENCES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buSzPct val="100000"/>
                <a:buFontTx/>
                <a:buChar char="-"/>
                <a:defRPr sz="1400">
                  <a:solidFill>
                    <a:srgbClr val="0365C0"/>
                  </a:solidFill>
                </a:defRPr>
              </a:pPr>
              <a:r>
                <a:rPr sz="1000" b="1" kern="0">
                  <a:solidFill>
                    <a:srgbClr val="0365C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STAPS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buSzPct val="100000"/>
                <a:buFontTx/>
                <a:buChar char="-"/>
                <a:defRPr sz="1400">
                  <a:solidFill>
                    <a:srgbClr val="0365C0"/>
                  </a:solidFill>
                </a:defRPr>
              </a:pPr>
              <a:r>
                <a:rPr sz="1000" b="1" kern="0">
                  <a:solidFill>
                    <a:srgbClr val="0365C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Psychologie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buSzPct val="100000"/>
                <a:buFontTx/>
                <a:buChar char="-"/>
                <a:defRPr sz="1400">
                  <a:solidFill>
                    <a:srgbClr val="0365C0"/>
                  </a:solidFill>
                </a:defRPr>
              </a:pPr>
              <a:r>
                <a:rPr sz="1000" b="1" kern="0">
                  <a:solidFill>
                    <a:srgbClr val="0365C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Sciences Sanitaires et sociales</a:t>
              </a:r>
            </a:p>
          </p:txBody>
        </p:sp>
        <p:sp>
          <p:nvSpPr>
            <p:cNvPr id="165" name="ECOLES…"/>
            <p:cNvSpPr txBox="1"/>
            <p:nvPr/>
          </p:nvSpPr>
          <p:spPr>
            <a:xfrm>
              <a:off x="1427533" y="339796"/>
              <a:ext cx="1142003" cy="7682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 u="sng">
                  <a:solidFill>
                    <a:srgbClr val="0365C0"/>
                  </a:solidFill>
                </a:defRPr>
              </a:pPr>
              <a:r>
                <a:rPr sz="1000" b="1" u="sng" kern="0">
                  <a:solidFill>
                    <a:srgbClr val="0365C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ECOLES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0365C0"/>
                  </a:solidFill>
                </a:defRPr>
              </a:pPr>
              <a:r>
                <a:rPr sz="1000" b="1" kern="0">
                  <a:solidFill>
                    <a:srgbClr val="0365C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Infirmières</a:t>
              </a:r>
            </a:p>
          </p:txBody>
        </p:sp>
        <p:sp>
          <p:nvSpPr>
            <p:cNvPr id="166" name="DUT…"/>
            <p:cNvSpPr txBox="1"/>
            <p:nvPr/>
          </p:nvSpPr>
          <p:spPr>
            <a:xfrm>
              <a:off x="2637514" y="232734"/>
              <a:ext cx="1430139" cy="12934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 u="sng">
                  <a:solidFill>
                    <a:srgbClr val="0365C0"/>
                  </a:solidFill>
                </a:defRPr>
              </a:pPr>
              <a:r>
                <a:rPr sz="1000" b="1" u="sng" kern="0">
                  <a:solidFill>
                    <a:srgbClr val="0365C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DUT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0365C0"/>
                  </a:solidFill>
                </a:defRPr>
              </a:pPr>
              <a:r>
                <a:rPr sz="1000" b="1" kern="0">
                  <a:solidFill>
                    <a:srgbClr val="0365C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Production / Hygiène, Sécurité, Environnement </a:t>
              </a:r>
            </a:p>
          </p:txBody>
        </p:sp>
      </p:grpSp>
      <p:grpSp>
        <p:nvGrpSpPr>
          <p:cNvPr id="175" name="Groupe"/>
          <p:cNvGrpSpPr/>
          <p:nvPr/>
        </p:nvGrpSpPr>
        <p:grpSpPr>
          <a:xfrm>
            <a:off x="4444691" y="5254432"/>
            <a:ext cx="3382834" cy="1594282"/>
            <a:chOff x="0" y="-15832"/>
            <a:chExt cx="4811139" cy="2267421"/>
          </a:xfrm>
        </p:grpSpPr>
        <p:sp>
          <p:nvSpPr>
            <p:cNvPr id="168" name="Ligne"/>
            <p:cNvSpPr/>
            <p:nvPr/>
          </p:nvSpPr>
          <p:spPr>
            <a:xfrm flipH="1">
              <a:off x="1055512" y="329049"/>
              <a:ext cx="613714" cy="606087"/>
            </a:xfrm>
            <a:prstGeom prst="line">
              <a:avLst/>
            </a:prstGeom>
            <a:noFill/>
            <a:ln w="25400" cap="flat">
              <a:solidFill>
                <a:srgbClr val="C82506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321026" hangingPunct="0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00" kern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endParaRPr>
            </a:p>
          </p:txBody>
        </p:sp>
        <p:sp>
          <p:nvSpPr>
            <p:cNvPr id="169" name="Ligne"/>
            <p:cNvSpPr/>
            <p:nvPr/>
          </p:nvSpPr>
          <p:spPr>
            <a:xfrm>
              <a:off x="3033734" y="337581"/>
              <a:ext cx="522563" cy="522563"/>
            </a:xfrm>
            <a:prstGeom prst="line">
              <a:avLst/>
            </a:prstGeom>
            <a:noFill/>
            <a:ln w="25400" cap="flat">
              <a:solidFill>
                <a:srgbClr val="C82506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321026" hangingPunct="0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00" kern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endParaRPr>
            </a:p>
          </p:txBody>
        </p:sp>
        <p:sp>
          <p:nvSpPr>
            <p:cNvPr id="170" name="Ligne"/>
            <p:cNvSpPr/>
            <p:nvPr/>
          </p:nvSpPr>
          <p:spPr>
            <a:xfrm flipV="1">
              <a:off x="2345573" y="658865"/>
              <a:ext cx="3872" cy="618880"/>
            </a:xfrm>
            <a:prstGeom prst="line">
              <a:avLst/>
            </a:prstGeom>
            <a:noFill/>
            <a:ln w="25400" cap="flat">
              <a:solidFill>
                <a:srgbClr val="C82506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321026" hangingPunct="0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00" kern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endParaRPr>
            </a:p>
          </p:txBody>
        </p:sp>
        <p:sp>
          <p:nvSpPr>
            <p:cNvPr id="171" name="LICENCES…"/>
            <p:cNvSpPr txBox="1"/>
            <p:nvPr/>
          </p:nvSpPr>
          <p:spPr>
            <a:xfrm>
              <a:off x="0" y="-15832"/>
              <a:ext cx="1325246" cy="22674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 u="sng">
                  <a:solidFill>
                    <a:srgbClr val="C82506"/>
                  </a:solidFill>
                </a:defRPr>
              </a:pPr>
              <a:r>
                <a:rPr sz="1000" b="1" u="sng" kern="0">
                  <a:solidFill>
                    <a:srgbClr val="C82506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LICENCES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buSzPct val="100000"/>
                <a:buFontTx/>
                <a:buChar char="-"/>
                <a:defRPr sz="1400">
                  <a:solidFill>
                    <a:srgbClr val="C82506"/>
                  </a:solidFill>
                </a:defRPr>
              </a:pPr>
              <a:r>
                <a:rPr sz="1000" b="1" kern="0">
                  <a:solidFill>
                    <a:srgbClr val="C82506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Sociologie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buSzPct val="100000"/>
                <a:buFontTx/>
                <a:buChar char="-"/>
                <a:defRPr sz="1400">
                  <a:solidFill>
                    <a:srgbClr val="C82506"/>
                  </a:solidFill>
                </a:defRPr>
              </a:pPr>
              <a:r>
                <a:rPr sz="1000" b="1" kern="0">
                  <a:solidFill>
                    <a:srgbClr val="C82506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Sciences de l’éducation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C82506"/>
                  </a:solidFill>
                </a:defRPr>
              </a:pPr>
              <a:r>
                <a:rPr sz="1000" b="1" kern="0">
                  <a:solidFill>
                    <a:srgbClr val="C82506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Sciences de l’Homme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buSzPct val="100000"/>
                <a:buFontTx/>
                <a:buChar char="-"/>
                <a:defRPr sz="1400">
                  <a:solidFill>
                    <a:srgbClr val="C82506"/>
                  </a:solidFill>
                </a:defRPr>
              </a:pPr>
              <a:r>
                <a:rPr sz="1000" b="1" kern="0">
                  <a:solidFill>
                    <a:srgbClr val="C82506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Droit 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buSzPct val="100000"/>
                <a:buFontTx/>
                <a:buChar char="-"/>
                <a:defRPr sz="1400">
                  <a:solidFill>
                    <a:srgbClr val="C82506"/>
                  </a:solidFill>
                </a:defRPr>
              </a:pPr>
              <a:r>
                <a:rPr sz="1000" b="1" kern="0">
                  <a:solidFill>
                    <a:srgbClr val="C82506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Sciences Po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buSzPct val="100000"/>
                <a:buFontTx/>
                <a:buChar char="-"/>
                <a:defRPr sz="1400">
                  <a:solidFill>
                    <a:srgbClr val="C82506"/>
                  </a:solidFill>
                </a:defRPr>
              </a:pPr>
              <a:r>
                <a:rPr sz="1000" b="1" kern="0">
                  <a:solidFill>
                    <a:srgbClr val="C82506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Philosophie</a:t>
              </a:r>
            </a:p>
          </p:txBody>
        </p:sp>
        <p:sp>
          <p:nvSpPr>
            <p:cNvPr id="172" name="CPGE…"/>
            <p:cNvSpPr txBox="1"/>
            <p:nvPr/>
          </p:nvSpPr>
          <p:spPr>
            <a:xfrm>
              <a:off x="3390838" y="798412"/>
              <a:ext cx="696278" cy="5931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 u="sng">
                  <a:solidFill>
                    <a:srgbClr val="C82506"/>
                  </a:solidFill>
                </a:defRPr>
              </a:pPr>
              <a:r>
                <a:rPr sz="1000" b="1" u="sng" kern="0">
                  <a:solidFill>
                    <a:srgbClr val="C82506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CPGE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C82506"/>
                  </a:solidFill>
                </a:defRPr>
              </a:pPr>
              <a:r>
                <a:rPr sz="1000" b="1" kern="0">
                  <a:solidFill>
                    <a:srgbClr val="C82506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D1</a:t>
              </a:r>
            </a:p>
          </p:txBody>
        </p:sp>
        <p:sp>
          <p:nvSpPr>
            <p:cNvPr id="173" name="ECOLES…"/>
            <p:cNvSpPr txBox="1"/>
            <p:nvPr/>
          </p:nvSpPr>
          <p:spPr>
            <a:xfrm>
              <a:off x="3380999" y="1332073"/>
              <a:ext cx="1430140" cy="7682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 u="sng">
                  <a:solidFill>
                    <a:srgbClr val="C82506"/>
                  </a:solidFill>
                </a:defRPr>
              </a:pPr>
              <a:r>
                <a:rPr sz="1000" b="1" u="sng" kern="0">
                  <a:solidFill>
                    <a:srgbClr val="C82506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ECOLES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C82506"/>
                  </a:solidFill>
                </a:defRPr>
              </a:pPr>
              <a:r>
                <a:rPr sz="1000" b="1" kern="0">
                  <a:solidFill>
                    <a:srgbClr val="C82506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Formations du social</a:t>
              </a:r>
            </a:p>
          </p:txBody>
        </p:sp>
        <p:sp>
          <p:nvSpPr>
            <p:cNvPr id="174" name="DUT…"/>
            <p:cNvSpPr txBox="1"/>
            <p:nvPr/>
          </p:nvSpPr>
          <p:spPr>
            <a:xfrm>
              <a:off x="1613051" y="923647"/>
              <a:ext cx="1783119" cy="7682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 u="sng">
                  <a:solidFill>
                    <a:srgbClr val="C82506"/>
                  </a:solidFill>
                </a:defRPr>
              </a:pPr>
              <a:r>
                <a:rPr sz="1000" b="1" u="sng" kern="0">
                  <a:solidFill>
                    <a:srgbClr val="C82506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DUT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C82506"/>
                  </a:solidFill>
                </a:defRPr>
              </a:pPr>
              <a:r>
                <a:rPr sz="1000" b="1" kern="0">
                  <a:solidFill>
                    <a:srgbClr val="C82506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Carrières sociales</a:t>
              </a:r>
            </a:p>
          </p:txBody>
        </p:sp>
      </p:grpSp>
      <p:grpSp>
        <p:nvGrpSpPr>
          <p:cNvPr id="182" name="Groupe"/>
          <p:cNvGrpSpPr/>
          <p:nvPr/>
        </p:nvGrpSpPr>
        <p:grpSpPr>
          <a:xfrm>
            <a:off x="854093" y="3605348"/>
            <a:ext cx="3731206" cy="2240088"/>
            <a:chOff x="-1705235" y="745001"/>
            <a:chExt cx="5306602" cy="3185901"/>
          </a:xfrm>
        </p:grpSpPr>
        <p:sp>
          <p:nvSpPr>
            <p:cNvPr id="176" name="Ligne"/>
            <p:cNvSpPr/>
            <p:nvPr/>
          </p:nvSpPr>
          <p:spPr>
            <a:xfrm flipH="1">
              <a:off x="-110228" y="1434532"/>
              <a:ext cx="2894396" cy="151733"/>
            </a:xfrm>
            <a:prstGeom prst="line">
              <a:avLst/>
            </a:prstGeom>
            <a:noFill/>
            <a:ln w="25400" cap="flat">
              <a:solidFill>
                <a:srgbClr val="773F9B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321026" hangingPunct="0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00" kern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endParaRPr>
            </a:p>
          </p:txBody>
        </p:sp>
        <p:sp>
          <p:nvSpPr>
            <p:cNvPr id="177" name="Ligne"/>
            <p:cNvSpPr/>
            <p:nvPr/>
          </p:nvSpPr>
          <p:spPr>
            <a:xfrm flipH="1">
              <a:off x="3249739" y="2614034"/>
              <a:ext cx="220536" cy="833875"/>
            </a:xfrm>
            <a:prstGeom prst="line">
              <a:avLst/>
            </a:prstGeom>
            <a:noFill/>
            <a:ln w="25400" cap="flat">
              <a:solidFill>
                <a:srgbClr val="773F9B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321026" hangingPunct="0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00" kern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endParaRPr>
            </a:p>
          </p:txBody>
        </p:sp>
        <p:sp>
          <p:nvSpPr>
            <p:cNvPr id="178" name="Ligne"/>
            <p:cNvSpPr/>
            <p:nvPr/>
          </p:nvSpPr>
          <p:spPr>
            <a:xfrm flipV="1">
              <a:off x="2310846" y="2187976"/>
              <a:ext cx="534968" cy="311187"/>
            </a:xfrm>
            <a:prstGeom prst="line">
              <a:avLst/>
            </a:prstGeom>
            <a:noFill/>
            <a:ln w="25400" cap="flat">
              <a:solidFill>
                <a:srgbClr val="773F9B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321026" hangingPunct="0">
                <a:lnSpc>
                  <a:spcPct val="80000"/>
                </a:lnSpc>
                <a:spcBef>
                  <a:spcPts val="3867"/>
                </a:spcBef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3500" kern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endParaRPr>
            </a:p>
          </p:txBody>
        </p:sp>
        <p:sp>
          <p:nvSpPr>
            <p:cNvPr id="179" name="LICENCES…"/>
            <p:cNvSpPr txBox="1"/>
            <p:nvPr/>
          </p:nvSpPr>
          <p:spPr>
            <a:xfrm>
              <a:off x="-1705235" y="745001"/>
              <a:ext cx="2428338" cy="22674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 u="sng">
                  <a:solidFill>
                    <a:srgbClr val="773F9B"/>
                  </a:solidFill>
                </a:defRPr>
              </a:pPr>
              <a:r>
                <a:rPr sz="1000" b="1" u="sng" kern="0" dirty="0">
                  <a:solidFill>
                    <a:srgbClr val="773F9B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LICENCES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773F9B"/>
                  </a:solidFill>
                </a:defRPr>
              </a:pPr>
              <a:r>
                <a:rPr sz="1000" b="1" kern="0" dirty="0">
                  <a:solidFill>
                    <a:srgbClr val="773F9B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LEA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773F9B"/>
                  </a:solidFill>
                </a:defRPr>
              </a:pPr>
              <a:r>
                <a:rPr sz="1000" b="1" kern="0" dirty="0">
                  <a:solidFill>
                    <a:srgbClr val="773F9B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Communication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773F9B"/>
                  </a:solidFill>
                </a:defRPr>
              </a:pPr>
              <a:r>
                <a:rPr sz="1000" b="1" kern="0" dirty="0">
                  <a:solidFill>
                    <a:srgbClr val="773F9B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LLCR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773F9B"/>
                  </a:solidFill>
                </a:defRPr>
              </a:pPr>
              <a:r>
                <a:rPr sz="1000" b="1" kern="0" dirty="0">
                  <a:solidFill>
                    <a:srgbClr val="773F9B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Sciences </a:t>
              </a:r>
              <a:r>
                <a:rPr sz="1000" b="1" kern="0" dirty="0" err="1">
                  <a:solidFill>
                    <a:srgbClr val="773F9B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sociales</a:t>
              </a:r>
              <a:endParaRPr sz="1000" b="1" kern="0" dirty="0">
                <a:solidFill>
                  <a:srgbClr val="773F9B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773F9B"/>
                  </a:solidFill>
                </a:defRPr>
              </a:pPr>
              <a:r>
                <a:rPr sz="1000" b="1" kern="0" dirty="0">
                  <a:solidFill>
                    <a:srgbClr val="773F9B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Sciences de </a:t>
              </a:r>
              <a:r>
                <a:rPr sz="1000" b="1" kern="0" dirty="0" err="1">
                  <a:solidFill>
                    <a:srgbClr val="773F9B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l’Homme</a:t>
              </a:r>
              <a:endParaRPr sz="1000" b="1" kern="0" dirty="0">
                <a:solidFill>
                  <a:srgbClr val="773F9B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773F9B"/>
                  </a:solidFill>
                </a:defRPr>
              </a:pPr>
              <a:r>
                <a:rPr sz="1000" b="1" kern="0" dirty="0">
                  <a:solidFill>
                    <a:srgbClr val="773F9B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</a:t>
              </a:r>
              <a:r>
                <a:rPr sz="1000" b="1" kern="0" dirty="0" err="1">
                  <a:solidFill>
                    <a:srgbClr val="773F9B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Géographie</a:t>
              </a:r>
              <a:r>
                <a:rPr sz="1000" b="1" kern="0" dirty="0">
                  <a:solidFill>
                    <a:srgbClr val="773F9B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– </a:t>
              </a:r>
              <a:r>
                <a:rPr sz="1000" b="1" kern="0" dirty="0" err="1">
                  <a:solidFill>
                    <a:srgbClr val="773F9B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Aménagement</a:t>
              </a:r>
              <a:r>
                <a:rPr sz="1000" b="1" kern="0" dirty="0">
                  <a:solidFill>
                    <a:srgbClr val="773F9B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du </a:t>
              </a:r>
              <a:r>
                <a:rPr sz="1000" b="1" kern="0" dirty="0" err="1">
                  <a:solidFill>
                    <a:srgbClr val="773F9B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territoire</a:t>
              </a:r>
              <a:endParaRPr sz="1000" b="1" kern="0" dirty="0">
                <a:solidFill>
                  <a:srgbClr val="773F9B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80" name="ECOLES…"/>
            <p:cNvSpPr txBox="1"/>
            <p:nvPr/>
          </p:nvSpPr>
          <p:spPr>
            <a:xfrm>
              <a:off x="417133" y="2489502"/>
              <a:ext cx="2894395" cy="5931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 u="sng">
                  <a:solidFill>
                    <a:srgbClr val="773F9B"/>
                  </a:solidFill>
                </a:defRPr>
              </a:pPr>
              <a:r>
                <a:rPr sz="1000" b="1" u="sng" kern="0" dirty="0">
                  <a:solidFill>
                    <a:srgbClr val="773F9B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ECOLES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773F9B"/>
                  </a:solidFill>
                </a:defRPr>
              </a:pPr>
              <a:r>
                <a:rPr sz="1000" b="1" kern="0" dirty="0">
                  <a:solidFill>
                    <a:srgbClr val="773F9B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Formations du social</a:t>
              </a:r>
            </a:p>
          </p:txBody>
        </p:sp>
        <p:sp>
          <p:nvSpPr>
            <p:cNvPr id="181" name="DUT…"/>
            <p:cNvSpPr txBox="1"/>
            <p:nvPr/>
          </p:nvSpPr>
          <p:spPr>
            <a:xfrm>
              <a:off x="706971" y="3072958"/>
              <a:ext cx="2894396" cy="8579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 u="sng">
                  <a:solidFill>
                    <a:srgbClr val="773F9B"/>
                  </a:solidFill>
                </a:defRPr>
              </a:pPr>
              <a:r>
                <a:rPr sz="1000" b="1" u="sng" kern="0">
                  <a:solidFill>
                    <a:srgbClr val="773F9B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DUT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773F9B"/>
                  </a:solidFill>
                </a:defRPr>
              </a:pPr>
              <a:r>
                <a:rPr sz="1000" b="1" kern="0">
                  <a:solidFill>
                    <a:srgbClr val="773F9B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Information communication</a:t>
              </a:r>
            </a:p>
            <a:p>
              <a:pPr defTabSz="321026" hangingPunct="0">
                <a:lnSpc>
                  <a:spcPct val="80000"/>
                </a:lnSpc>
                <a:spcBef>
                  <a:spcPts val="492"/>
                </a:spcBef>
                <a:defRPr sz="1400">
                  <a:solidFill>
                    <a:srgbClr val="773F9B"/>
                  </a:solidFill>
                </a:defRPr>
              </a:pPr>
              <a:r>
                <a:rPr sz="1000" b="1" kern="0">
                  <a:solidFill>
                    <a:srgbClr val="773F9B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Carrières sociales</a:t>
              </a:r>
            </a:p>
          </p:txBody>
        </p:sp>
      </p:grpSp>
      <p:sp>
        <p:nvSpPr>
          <p:cNvPr id="183" name="LLCE"/>
          <p:cNvSpPr txBox="1"/>
          <p:nvPr/>
        </p:nvSpPr>
        <p:spPr>
          <a:xfrm>
            <a:off x="4171164" y="4139458"/>
            <a:ext cx="847883" cy="330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666" tIns="35666" rIns="35666" bIns="35666" anchor="ctr">
            <a:spAutoFit/>
          </a:bodyPr>
          <a:lstStyle>
            <a:lvl1pPr defTabSz="457200">
              <a:lnSpc>
                <a:spcPct val="80000"/>
              </a:lnSpc>
              <a:defRPr sz="2100" b="0">
                <a:solidFill>
                  <a:srgbClr val="FFFFFF"/>
                </a:solidFill>
              </a:defRPr>
            </a:lvl1pPr>
          </a:lstStyle>
          <a:p>
            <a:pPr algn="ctr" hangingPunct="0"/>
            <a:r>
              <a:rPr kern="0">
                <a:latin typeface="Helvetica Neue"/>
                <a:ea typeface="Helvetica Neue"/>
                <a:cs typeface="Helvetica Neue"/>
                <a:sym typeface="Helvetica Neue"/>
              </a:rPr>
              <a:t>LLCE*</a:t>
            </a:r>
          </a:p>
        </p:txBody>
      </p:sp>
      <p:sp>
        <p:nvSpPr>
          <p:cNvPr id="184" name="*LLCE =  Langues Littératures…"/>
          <p:cNvSpPr txBox="1"/>
          <p:nvPr/>
        </p:nvSpPr>
        <p:spPr>
          <a:xfrm>
            <a:off x="1509801" y="6427483"/>
            <a:ext cx="2254186" cy="4400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666" tIns="35666" rIns="35666" bIns="35666" anchor="ctr">
            <a:spAutoFit/>
          </a:bodyPr>
          <a:lstStyle/>
          <a:p>
            <a:pPr defTabSz="642057" hangingPunct="0">
              <a:defRPr sz="1700" b="0">
                <a:solidFill>
                  <a:srgbClr val="773F9B"/>
                </a:solidFill>
              </a:defRPr>
            </a:pPr>
            <a:r>
              <a:rPr sz="1200" kern="0">
                <a:solidFill>
                  <a:srgbClr val="773F9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*LLCE =  Langues Littératures </a:t>
            </a:r>
          </a:p>
          <a:p>
            <a:pPr marL="0" lvl="2" indent="642057" defTabSz="642057" hangingPunct="0">
              <a:defRPr sz="1700" b="0">
                <a:solidFill>
                  <a:srgbClr val="773F9B"/>
                </a:solidFill>
              </a:defRPr>
            </a:pPr>
            <a:r>
              <a:rPr sz="1200" kern="0">
                <a:solidFill>
                  <a:srgbClr val="773F9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et Cultures Etrangères</a:t>
            </a:r>
          </a:p>
        </p:txBody>
      </p:sp>
      <p:sp>
        <p:nvSpPr>
          <p:cNvPr id="68" name="Ligne">
            <a:extLst>
              <a:ext uri="{FF2B5EF4-FFF2-40B4-BE49-F238E27FC236}">
                <a16:creationId xmlns:a16="http://schemas.microsoft.com/office/drawing/2014/main" id="{E09F3BB2-7E9C-0F41-9381-023A4B3B938D}"/>
              </a:ext>
            </a:extLst>
          </p:cNvPr>
          <p:cNvSpPr/>
          <p:nvPr/>
        </p:nvSpPr>
        <p:spPr>
          <a:xfrm flipH="1" flipV="1">
            <a:off x="1975582" y="3209617"/>
            <a:ext cx="3468252" cy="218851"/>
          </a:xfrm>
          <a:prstGeom prst="line">
            <a:avLst/>
          </a:prstGeom>
          <a:ln w="63500">
            <a:solidFill>
              <a:srgbClr val="E5E5E5"/>
            </a:solidFill>
            <a:miter lim="400000"/>
          </a:ln>
        </p:spPr>
        <p:txBody>
          <a:bodyPr lIns="32145" tIns="32145" rIns="32145" bIns="32145"/>
          <a:lstStyle/>
          <a:p>
            <a:pPr defTabSz="321457">
              <a:lnSpc>
                <a:spcPct val="80000"/>
              </a:lnSpc>
              <a:spcBef>
                <a:spcPts val="3867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3516"/>
          </a:p>
        </p:txBody>
      </p:sp>
      <p:sp>
        <p:nvSpPr>
          <p:cNvPr id="69" name="Cercle">
            <a:extLst>
              <a:ext uri="{FF2B5EF4-FFF2-40B4-BE49-F238E27FC236}">
                <a16:creationId xmlns:a16="http://schemas.microsoft.com/office/drawing/2014/main" id="{53A8E946-A150-4642-8B02-375C54E8F84D}"/>
              </a:ext>
            </a:extLst>
          </p:cNvPr>
          <p:cNvSpPr/>
          <p:nvPr/>
        </p:nvSpPr>
        <p:spPr>
          <a:xfrm>
            <a:off x="1266386" y="2236065"/>
            <a:ext cx="1192433" cy="1192433"/>
          </a:xfrm>
          <a:prstGeom prst="ellipse">
            <a:avLst/>
          </a:prstGeom>
          <a:gradFill>
            <a:gsLst>
              <a:gs pos="0">
                <a:srgbClr val="A6AAA9"/>
              </a:gs>
              <a:gs pos="100000">
                <a:srgbClr val="7D807F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defTabSz="321457">
              <a:lnSpc>
                <a:spcPct val="80000"/>
              </a:lnSpc>
              <a:defRPr sz="1700" b="0">
                <a:solidFill>
                  <a:srgbClr val="FFFFFF"/>
                </a:solidFill>
              </a:defRPr>
            </a:pPr>
            <a:endParaRPr sz="1195"/>
          </a:p>
        </p:txBody>
      </p:sp>
      <p:sp>
        <p:nvSpPr>
          <p:cNvPr id="70" name="Arts">
            <a:extLst>
              <a:ext uri="{FF2B5EF4-FFF2-40B4-BE49-F238E27FC236}">
                <a16:creationId xmlns:a16="http://schemas.microsoft.com/office/drawing/2014/main" id="{5F888C65-A65F-4140-8807-A0BDE2832114}"/>
              </a:ext>
            </a:extLst>
          </p:cNvPr>
          <p:cNvSpPr txBox="1"/>
          <p:nvPr/>
        </p:nvSpPr>
        <p:spPr>
          <a:xfrm>
            <a:off x="1356025" y="2536911"/>
            <a:ext cx="1120500" cy="2108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lnSpc>
                <a:spcPct val="80000"/>
              </a:lnSpc>
              <a:defRPr sz="2100" b="0">
                <a:solidFill>
                  <a:srgbClr val="FFFFFF"/>
                </a:solidFill>
              </a:defRPr>
            </a:lvl1pPr>
          </a:lstStyle>
          <a:p>
            <a:r>
              <a:rPr sz="1100" dirty="0"/>
              <a:t>PHYSIQUE</a:t>
            </a:r>
            <a:r>
              <a:rPr lang="fr-FR" sz="1100" dirty="0"/>
              <a:t>-CHIMIE</a:t>
            </a:r>
            <a:endParaRPr sz="1100" dirty="0"/>
          </a:p>
        </p:txBody>
      </p:sp>
      <p:sp>
        <p:nvSpPr>
          <p:cNvPr id="71" name="Ligne">
            <a:extLst>
              <a:ext uri="{FF2B5EF4-FFF2-40B4-BE49-F238E27FC236}">
                <a16:creationId xmlns:a16="http://schemas.microsoft.com/office/drawing/2014/main" id="{1ED9ABC4-1513-5B48-A17C-F5026A421073}"/>
              </a:ext>
            </a:extLst>
          </p:cNvPr>
          <p:cNvSpPr/>
          <p:nvPr/>
        </p:nvSpPr>
        <p:spPr>
          <a:xfrm flipV="1">
            <a:off x="1768883" y="1168645"/>
            <a:ext cx="133119" cy="1060789"/>
          </a:xfrm>
          <a:prstGeom prst="line">
            <a:avLst/>
          </a:prstGeom>
          <a:ln w="25400">
            <a:solidFill>
              <a:srgbClr val="A6AAA9"/>
            </a:solidFill>
            <a:custDash>
              <a:ds d="200000" sp="200000"/>
            </a:custDash>
            <a:miter lim="400000"/>
          </a:ln>
        </p:spPr>
        <p:txBody>
          <a:bodyPr lIns="32145" tIns="32145" rIns="32145" bIns="32145"/>
          <a:lstStyle/>
          <a:p>
            <a:pPr defTabSz="321457">
              <a:lnSpc>
                <a:spcPct val="80000"/>
              </a:lnSpc>
              <a:spcBef>
                <a:spcPts val="3867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3516"/>
          </a:p>
        </p:txBody>
      </p:sp>
      <p:sp>
        <p:nvSpPr>
          <p:cNvPr id="72" name="Ligne">
            <a:extLst>
              <a:ext uri="{FF2B5EF4-FFF2-40B4-BE49-F238E27FC236}">
                <a16:creationId xmlns:a16="http://schemas.microsoft.com/office/drawing/2014/main" id="{BA4FD360-7498-0A45-A18F-73E12A44BFA8}"/>
              </a:ext>
            </a:extLst>
          </p:cNvPr>
          <p:cNvSpPr/>
          <p:nvPr/>
        </p:nvSpPr>
        <p:spPr>
          <a:xfrm flipH="1">
            <a:off x="711183" y="3064093"/>
            <a:ext cx="584555" cy="161588"/>
          </a:xfrm>
          <a:prstGeom prst="line">
            <a:avLst/>
          </a:prstGeom>
          <a:ln w="25400">
            <a:solidFill>
              <a:srgbClr val="A6AAA9"/>
            </a:solidFill>
            <a:custDash>
              <a:ds d="200000" sp="200000"/>
            </a:custDash>
            <a:miter lim="400000"/>
          </a:ln>
        </p:spPr>
        <p:txBody>
          <a:bodyPr lIns="32145" tIns="32145" rIns="32145" bIns="32145"/>
          <a:lstStyle/>
          <a:p>
            <a:pPr defTabSz="321457">
              <a:lnSpc>
                <a:spcPct val="80000"/>
              </a:lnSpc>
              <a:spcBef>
                <a:spcPts val="3867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3516"/>
          </a:p>
        </p:txBody>
      </p:sp>
      <p:sp>
        <p:nvSpPr>
          <p:cNvPr id="73" name="Ligne">
            <a:extLst>
              <a:ext uri="{FF2B5EF4-FFF2-40B4-BE49-F238E27FC236}">
                <a16:creationId xmlns:a16="http://schemas.microsoft.com/office/drawing/2014/main" id="{E33A2749-29C3-BE41-B30A-21AF8668963D}"/>
              </a:ext>
            </a:extLst>
          </p:cNvPr>
          <p:cNvSpPr/>
          <p:nvPr/>
        </p:nvSpPr>
        <p:spPr>
          <a:xfrm>
            <a:off x="954612" y="2319281"/>
            <a:ext cx="378563" cy="214599"/>
          </a:xfrm>
          <a:prstGeom prst="line">
            <a:avLst/>
          </a:prstGeom>
          <a:ln w="25400">
            <a:solidFill>
              <a:srgbClr val="A6AAA9"/>
            </a:solidFill>
            <a:custDash>
              <a:ds d="200000" sp="200000"/>
            </a:custDash>
            <a:miter lim="400000"/>
          </a:ln>
        </p:spPr>
        <p:txBody>
          <a:bodyPr lIns="32145" tIns="32145" rIns="32145" bIns="32145"/>
          <a:lstStyle/>
          <a:p>
            <a:pPr defTabSz="321457">
              <a:lnSpc>
                <a:spcPct val="80000"/>
              </a:lnSpc>
              <a:spcBef>
                <a:spcPts val="3867"/>
              </a:spcBef>
              <a:defRPr sz="5000" b="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sz="3516"/>
          </a:p>
        </p:txBody>
      </p:sp>
      <p:sp>
        <p:nvSpPr>
          <p:cNvPr id="74" name="ECOLES…">
            <a:extLst>
              <a:ext uri="{FF2B5EF4-FFF2-40B4-BE49-F238E27FC236}">
                <a16:creationId xmlns:a16="http://schemas.microsoft.com/office/drawing/2014/main" id="{5E06214E-EBC0-8C4B-BAF2-5E518A32D7D7}"/>
              </a:ext>
            </a:extLst>
          </p:cNvPr>
          <p:cNvSpPr txBox="1"/>
          <p:nvPr/>
        </p:nvSpPr>
        <p:spPr>
          <a:xfrm>
            <a:off x="81379" y="3062529"/>
            <a:ext cx="1527306" cy="381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 defTabSz="321457">
              <a:lnSpc>
                <a:spcPct val="80000"/>
              </a:lnSpc>
              <a:spcBef>
                <a:spcPts val="492"/>
              </a:spcBef>
              <a:defRPr sz="1400" u="sng">
                <a:solidFill>
                  <a:srgbClr val="53585F"/>
                </a:solidFill>
              </a:defRPr>
            </a:pPr>
            <a:r>
              <a:rPr sz="984" dirty="0"/>
              <a:t>CPGE</a:t>
            </a:r>
          </a:p>
          <a:p>
            <a:pPr defTabSz="321457">
              <a:lnSpc>
                <a:spcPct val="80000"/>
              </a:lnSpc>
              <a:spcBef>
                <a:spcPts val="492"/>
              </a:spcBef>
              <a:defRPr sz="1400">
                <a:solidFill>
                  <a:srgbClr val="53585F"/>
                </a:solidFill>
              </a:defRPr>
            </a:pPr>
            <a:r>
              <a:rPr sz="984" dirty="0"/>
              <a:t>- Ecole de commerce</a:t>
            </a:r>
          </a:p>
        </p:txBody>
      </p:sp>
      <p:sp>
        <p:nvSpPr>
          <p:cNvPr id="76" name="avec Maths…">
            <a:extLst>
              <a:ext uri="{FF2B5EF4-FFF2-40B4-BE49-F238E27FC236}">
                <a16:creationId xmlns:a16="http://schemas.microsoft.com/office/drawing/2014/main" id="{C3F817F7-AE6A-A840-9951-EE50C0FDAD28}"/>
              </a:ext>
            </a:extLst>
          </p:cNvPr>
          <p:cNvSpPr txBox="1"/>
          <p:nvPr/>
        </p:nvSpPr>
        <p:spPr>
          <a:xfrm>
            <a:off x="1348618" y="2699144"/>
            <a:ext cx="1158972" cy="370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defTabSz="321457">
              <a:lnSpc>
                <a:spcPct val="80000"/>
              </a:lnSpc>
              <a:defRPr sz="1700" b="0">
                <a:solidFill>
                  <a:srgbClr val="FFFFFF"/>
                </a:solidFill>
              </a:defRPr>
            </a:pPr>
            <a:r>
              <a:rPr sz="1195" dirty="0"/>
              <a:t>avec </a:t>
            </a:r>
            <a:r>
              <a:rPr lang="fr-FR" sz="1195" dirty="0"/>
              <a:t>m</a:t>
            </a:r>
            <a:r>
              <a:rPr sz="1195" dirty="0" err="1"/>
              <a:t>aths</a:t>
            </a:r>
            <a:endParaRPr sz="1195" dirty="0"/>
          </a:p>
          <a:p>
            <a:pPr defTabSz="321457">
              <a:lnSpc>
                <a:spcPct val="80000"/>
              </a:lnSpc>
              <a:defRPr sz="1700" b="0">
                <a:solidFill>
                  <a:srgbClr val="FFFFFF"/>
                </a:solidFill>
              </a:defRPr>
            </a:pPr>
            <a:r>
              <a:rPr sz="1195" dirty="0" err="1"/>
              <a:t>complémentaires</a:t>
            </a:r>
            <a:endParaRPr sz="1195" dirty="0"/>
          </a:p>
        </p:txBody>
      </p:sp>
      <p:grpSp>
        <p:nvGrpSpPr>
          <p:cNvPr id="77" name="Groupe">
            <a:extLst>
              <a:ext uri="{FF2B5EF4-FFF2-40B4-BE49-F238E27FC236}">
                <a16:creationId xmlns:a16="http://schemas.microsoft.com/office/drawing/2014/main" id="{0D375367-095D-FB40-B6A9-50FFC9C1A3C1}"/>
              </a:ext>
            </a:extLst>
          </p:cNvPr>
          <p:cNvGrpSpPr/>
          <p:nvPr/>
        </p:nvGrpSpPr>
        <p:grpSpPr>
          <a:xfrm>
            <a:off x="285621" y="1332092"/>
            <a:ext cx="1519498" cy="1058037"/>
            <a:chOff x="0" y="16509"/>
            <a:chExt cx="2161063" cy="1504762"/>
          </a:xfrm>
        </p:grpSpPr>
        <p:sp>
          <p:nvSpPr>
            <p:cNvPr id="78" name="DUT…">
              <a:extLst>
                <a:ext uri="{FF2B5EF4-FFF2-40B4-BE49-F238E27FC236}">
                  <a16:creationId xmlns:a16="http://schemas.microsoft.com/office/drawing/2014/main" id="{F104A137-C67B-B84D-837C-B2D7153E973D}"/>
                </a:ext>
              </a:extLst>
            </p:cNvPr>
            <p:cNvSpPr txBox="1"/>
            <p:nvPr/>
          </p:nvSpPr>
          <p:spPr>
            <a:xfrm>
              <a:off x="0" y="194040"/>
              <a:ext cx="2161063" cy="13272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5719" tIns="35719" rIns="35719" bIns="35719" numCol="2" spcCol="108053" anchor="ctr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400">
                  <a:solidFill>
                    <a:srgbClr val="53585F"/>
                  </a:solidFill>
                </a:defRPr>
              </a:pPr>
              <a:r>
                <a:rPr sz="984"/>
                <a:t>GCCD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400">
                  <a:solidFill>
                    <a:srgbClr val="53585F"/>
                  </a:solidFill>
                </a:defRPr>
              </a:pPr>
              <a:r>
                <a:rPr sz="984"/>
                <a:t> GEII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400">
                  <a:solidFill>
                    <a:srgbClr val="53585F"/>
                  </a:solidFill>
                </a:defRPr>
              </a:pPr>
              <a:r>
                <a:rPr sz="984"/>
                <a:t> GEM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400">
                  <a:solidFill>
                    <a:srgbClr val="53585F"/>
                  </a:solidFill>
                </a:defRPr>
              </a:pPr>
              <a:r>
                <a:rPr sz="984"/>
                <a:t> PEC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400">
                  <a:solidFill>
                    <a:srgbClr val="53585F"/>
                  </a:solidFill>
                </a:defRPr>
              </a:pPr>
              <a:r>
                <a:rPr sz="984"/>
                <a:t>QLIO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400">
                  <a:solidFill>
                    <a:srgbClr val="53585F"/>
                  </a:solidFill>
                </a:defRPr>
              </a:pPr>
              <a:r>
                <a:rPr sz="984"/>
                <a:t> RT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400">
                  <a:solidFill>
                    <a:srgbClr val="53585F"/>
                  </a:solidFill>
                </a:defRPr>
              </a:pPr>
              <a:r>
                <a:rPr sz="984"/>
                <a:t> SGM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400">
                  <a:solidFill>
                    <a:srgbClr val="53585F"/>
                  </a:solidFill>
                </a:defRPr>
              </a:pPr>
              <a:r>
                <a:rPr sz="984"/>
                <a:t> Carrières sociales </a:t>
              </a:r>
            </a:p>
          </p:txBody>
        </p:sp>
        <p:sp>
          <p:nvSpPr>
            <p:cNvPr id="79" name="DUT">
              <a:extLst>
                <a:ext uri="{FF2B5EF4-FFF2-40B4-BE49-F238E27FC236}">
                  <a16:creationId xmlns:a16="http://schemas.microsoft.com/office/drawing/2014/main" id="{DE723696-0BDA-EB41-B38E-399D5778F49B}"/>
                </a:ext>
              </a:extLst>
            </p:cNvPr>
            <p:cNvSpPr txBox="1"/>
            <p:nvPr/>
          </p:nvSpPr>
          <p:spPr>
            <a:xfrm>
              <a:off x="651102" y="16509"/>
              <a:ext cx="414930" cy="2793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>
              <a:lvl1pPr algn="l" defTabSz="457200">
                <a:lnSpc>
                  <a:spcPct val="80000"/>
                </a:lnSpc>
                <a:spcBef>
                  <a:spcPts val="700"/>
                </a:spcBef>
                <a:defRPr sz="1400" u="sng">
                  <a:solidFill>
                    <a:srgbClr val="53585F"/>
                  </a:solidFill>
                </a:defRPr>
              </a:lvl1pPr>
            </a:lstStyle>
            <a:p>
              <a:r>
                <a:rPr sz="984"/>
                <a:t>DUT</a:t>
              </a:r>
            </a:p>
          </p:txBody>
        </p:sp>
      </p:grpSp>
      <p:grpSp>
        <p:nvGrpSpPr>
          <p:cNvPr id="80" name="Groupe">
            <a:extLst>
              <a:ext uri="{FF2B5EF4-FFF2-40B4-BE49-F238E27FC236}">
                <a16:creationId xmlns:a16="http://schemas.microsoft.com/office/drawing/2014/main" id="{34FD1E79-ACE6-9F44-98E7-C375DAA44FA2}"/>
              </a:ext>
            </a:extLst>
          </p:cNvPr>
          <p:cNvGrpSpPr/>
          <p:nvPr/>
        </p:nvGrpSpPr>
        <p:grpSpPr>
          <a:xfrm>
            <a:off x="1093887" y="321314"/>
            <a:ext cx="1772453" cy="933917"/>
            <a:chOff x="0" y="16509"/>
            <a:chExt cx="2520820" cy="1328236"/>
          </a:xfrm>
        </p:grpSpPr>
        <p:sp>
          <p:nvSpPr>
            <p:cNvPr id="81" name="LICENCES…">
              <a:extLst>
                <a:ext uri="{FF2B5EF4-FFF2-40B4-BE49-F238E27FC236}">
                  <a16:creationId xmlns:a16="http://schemas.microsoft.com/office/drawing/2014/main" id="{56868D82-A968-5B4D-B52C-FD96EA251E64}"/>
                </a:ext>
              </a:extLst>
            </p:cNvPr>
            <p:cNvSpPr txBox="1"/>
            <p:nvPr/>
          </p:nvSpPr>
          <p:spPr>
            <a:xfrm>
              <a:off x="0" y="221756"/>
              <a:ext cx="2520820" cy="11229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5719" tIns="35719" rIns="35719" bIns="35719" numCol="2" spcCol="126040" anchor="ctr">
              <a:noAutofit/>
            </a:bodyPr>
            <a:lstStyle/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400">
                  <a:solidFill>
                    <a:srgbClr val="53585F"/>
                  </a:solidFill>
                </a:defRPr>
              </a:pPr>
              <a:r>
                <a:rPr sz="984" dirty="0"/>
                <a:t> MIASH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400">
                  <a:solidFill>
                    <a:srgbClr val="53585F"/>
                  </a:solidFill>
                </a:defRPr>
              </a:pPr>
              <a:r>
                <a:rPr sz="984" dirty="0"/>
                <a:t> STAPS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400">
                  <a:solidFill>
                    <a:srgbClr val="53585F"/>
                  </a:solidFill>
                </a:defRPr>
              </a:pPr>
              <a:r>
                <a:rPr sz="984" dirty="0" err="1"/>
                <a:t>Psychologie</a:t>
              </a:r>
              <a:endParaRPr sz="984" dirty="0"/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400">
                  <a:solidFill>
                    <a:srgbClr val="53585F"/>
                  </a:solidFill>
                </a:defRPr>
              </a:pPr>
              <a:r>
                <a:rPr sz="984" dirty="0"/>
                <a:t> L. AS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400">
                  <a:solidFill>
                    <a:srgbClr val="53585F"/>
                  </a:solidFill>
                </a:defRPr>
              </a:pPr>
              <a:r>
                <a:rPr sz="984" dirty="0"/>
                <a:t> PASS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400">
                  <a:solidFill>
                    <a:srgbClr val="53585F"/>
                  </a:solidFill>
                </a:defRPr>
              </a:pPr>
              <a:r>
                <a:rPr sz="984" dirty="0"/>
                <a:t> TQM</a:t>
              </a:r>
            </a:p>
            <a:p>
              <a:pPr defTabSz="321457">
                <a:lnSpc>
                  <a:spcPct val="80000"/>
                </a:lnSpc>
                <a:spcBef>
                  <a:spcPts val="492"/>
                </a:spcBef>
                <a:buSzPct val="100000"/>
                <a:buChar char="-"/>
                <a:defRPr sz="1400">
                  <a:solidFill>
                    <a:srgbClr val="53585F"/>
                  </a:solidFill>
                </a:defRPr>
              </a:pPr>
              <a:r>
                <a:rPr sz="984" dirty="0"/>
                <a:t> MSH</a:t>
              </a:r>
            </a:p>
          </p:txBody>
        </p:sp>
        <p:sp>
          <p:nvSpPr>
            <p:cNvPr id="82" name="LICENCES">
              <a:extLst>
                <a:ext uri="{FF2B5EF4-FFF2-40B4-BE49-F238E27FC236}">
                  <a16:creationId xmlns:a16="http://schemas.microsoft.com/office/drawing/2014/main" id="{AFB32784-5E32-8047-8C0F-35B8107A14E2}"/>
                </a:ext>
              </a:extLst>
            </p:cNvPr>
            <p:cNvSpPr txBox="1"/>
            <p:nvPr/>
          </p:nvSpPr>
          <p:spPr>
            <a:xfrm>
              <a:off x="554055" y="16509"/>
              <a:ext cx="786541" cy="2793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>
              <a:lvl1pPr defTabSz="457200">
                <a:lnSpc>
                  <a:spcPct val="80000"/>
                </a:lnSpc>
                <a:spcBef>
                  <a:spcPts val="700"/>
                </a:spcBef>
                <a:defRPr sz="1400" u="sng">
                  <a:solidFill>
                    <a:srgbClr val="53585F"/>
                  </a:solidFill>
                </a:defRPr>
              </a:lvl1pPr>
            </a:lstStyle>
            <a:p>
              <a:r>
                <a:rPr sz="984"/>
                <a:t>LICENCES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617933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9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5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 advAuto="0"/>
      <p:bldP spid="120" grpId="0" animBg="1" advAuto="0"/>
      <p:bldP spid="121" grpId="0" animBg="1" advAuto="0"/>
      <p:bldP spid="122" grpId="0" animBg="1" advAuto="0"/>
      <p:bldP spid="123" grpId="0" animBg="1" advAuto="0"/>
      <p:bldP spid="124" grpId="0" animBg="1" advAuto="0"/>
      <p:bldP spid="127" grpId="0" animBg="1" advAuto="0"/>
      <p:bldP spid="128" grpId="0" animBg="1" advAuto="0"/>
      <p:bldP spid="129" grpId="0" animBg="1" advAuto="0"/>
      <p:bldP spid="130" grpId="0" animBg="1" advAuto="0"/>
      <p:bldP spid="131" grpId="0" animBg="1" advAuto="0"/>
      <p:bldP spid="132" grpId="0" animBg="1" advAuto="0"/>
      <p:bldP spid="133" grpId="0" animBg="1" advAuto="0"/>
      <p:bldP spid="145" grpId="0" animBg="1" advAuto="0"/>
      <p:bldP spid="153" grpId="0" animBg="1" advAuto="0"/>
      <p:bldP spid="160" grpId="0" animBg="1" advAuto="0"/>
      <p:bldP spid="167" grpId="0" animBg="1" advAuto="0"/>
      <p:bldP spid="175" grpId="0" animBg="1" advAuto="0"/>
      <p:bldP spid="182" grpId="0" animBg="1" advAuto="0"/>
      <p:bldP spid="184" grpId="0" animBg="1" advAuto="0"/>
      <p:bldP spid="68" grpId="0" animBg="1" advAuto="0"/>
      <p:bldP spid="69" grpId="0" animBg="1" advAuto="0"/>
      <p:bldP spid="71" grpId="0" animBg="1" advAuto="0"/>
      <p:bldP spid="72" grpId="0" animBg="1" advAuto="0"/>
      <p:bldP spid="73" grpId="0" animBg="1" advAuto="0"/>
      <p:bldP spid="74" grpId="0" animBg="1" advAuto="0"/>
      <p:bldP spid="77" grpId="0" animBg="1" advAuto="0"/>
      <p:bldP spid="80" grpId="0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D5C0B0-D0D4-3945-9BCB-80F84CF4C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u="sng" dirty="0"/>
              <a:t>I. Les sciences économiques et sociales : pourquoi et pour qui ?</a:t>
            </a:r>
          </a:p>
        </p:txBody>
      </p:sp>
    </p:spTree>
    <p:extLst>
      <p:ext uri="{BB962C8B-B14F-4D97-AF65-F5344CB8AC3E}">
        <p14:creationId xmlns:p14="http://schemas.microsoft.com/office/powerpoint/2010/main" val="287400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D5C0B0-D0D4-3945-9BCB-80F84CF4C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A. Pourquoi faire des SES ?</a:t>
            </a:r>
            <a:br>
              <a:rPr lang="fr-FR" b="1" dirty="0"/>
            </a:b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346035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B580BA-89F0-324B-8556-63E53B7E8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sciences économiques et sociales reposent sur 3 disciplines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B5F18C-F83F-B943-A284-3C1E60834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4400" dirty="0"/>
          </a:p>
          <a:p>
            <a:r>
              <a:rPr lang="fr-FR" sz="4400" dirty="0"/>
              <a:t>L’économie</a:t>
            </a:r>
          </a:p>
          <a:p>
            <a:r>
              <a:rPr lang="fr-FR" sz="4400" dirty="0"/>
              <a:t>La sociologie</a:t>
            </a:r>
          </a:p>
          <a:p>
            <a:r>
              <a:rPr lang="fr-FR" sz="4400" dirty="0"/>
              <a:t>La science politique</a:t>
            </a:r>
          </a:p>
        </p:txBody>
      </p:sp>
    </p:spTree>
    <p:extLst>
      <p:ext uri="{BB962C8B-B14F-4D97-AF65-F5344CB8AC3E}">
        <p14:creationId xmlns:p14="http://schemas.microsoft.com/office/powerpoint/2010/main" val="77603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B580BA-89F0-324B-8556-63E53B7E8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FR" b="1" dirty="0"/>
              <a:t>Les sciences économiques et sociales permettent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B5F18C-F83F-B943-A284-3C1E60834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sz="4400" dirty="0"/>
              <a:t>De maitriser les savoirs fondamentaux de l’économie, de la sociologie et de la science politique </a:t>
            </a:r>
          </a:p>
          <a:p>
            <a:pPr algn="just"/>
            <a:r>
              <a:rPr lang="fr-FR" sz="4400" dirty="0"/>
              <a:t>D’acquérir une solide culture générale</a:t>
            </a:r>
          </a:p>
          <a:p>
            <a:pPr algn="just"/>
            <a:r>
              <a:rPr lang="fr-FR" sz="4400" dirty="0"/>
              <a:t>De comprendre l’actualité </a:t>
            </a:r>
          </a:p>
          <a:p>
            <a:pPr algn="just"/>
            <a:r>
              <a:rPr lang="fr-FR" sz="4400" dirty="0"/>
              <a:t>De se construire son propre point de vue </a:t>
            </a:r>
          </a:p>
          <a:p>
            <a:pPr algn="just"/>
            <a:r>
              <a:rPr lang="fr-FR" sz="4400" dirty="0"/>
              <a:t>De participer aux grands débats publics </a:t>
            </a:r>
          </a:p>
          <a:p>
            <a:endParaRPr lang="fr-FR" sz="4400" dirty="0"/>
          </a:p>
          <a:p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038516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D5C0B0-D0D4-3945-9BCB-80F84CF4C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B. Des SES : pour quels élèves ?</a:t>
            </a:r>
            <a:br>
              <a:rPr lang="fr-FR" b="1" dirty="0"/>
            </a:b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342194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B5F18C-F83F-B943-A284-3C1E60834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4400" dirty="0"/>
              <a:t>Pour les élèves </a:t>
            </a:r>
            <a:r>
              <a:rPr lang="fr-FR" sz="4400" b="1" dirty="0"/>
              <a:t>curieux</a:t>
            </a:r>
            <a:r>
              <a:rPr lang="fr-FR" sz="4400" dirty="0"/>
              <a:t> du fonctionnement de l’économie, de la société et du monde politique</a:t>
            </a:r>
          </a:p>
          <a:p>
            <a:pPr algn="just"/>
            <a:r>
              <a:rPr lang="fr-FR" sz="4400" dirty="0"/>
              <a:t>Pour les élèves qui souhaitent avoir une </a:t>
            </a:r>
            <a:r>
              <a:rPr lang="fr-FR" sz="4400" b="1" dirty="0"/>
              <a:t>formation pluridisciplinaire </a:t>
            </a:r>
            <a:r>
              <a:rPr lang="fr-FR" sz="4400" dirty="0"/>
              <a:t>permettant de mieux comprendre le monde actuel.</a:t>
            </a:r>
          </a:p>
          <a:p>
            <a:pPr algn="just"/>
            <a:r>
              <a:rPr lang="fr-FR" sz="4400" dirty="0"/>
              <a:t>Pour développer des </a:t>
            </a:r>
            <a:r>
              <a:rPr lang="fr-FR" sz="4400" b="1" dirty="0"/>
              <a:t>compétences variées </a:t>
            </a:r>
            <a:r>
              <a:rPr lang="fr-FR" sz="4400" dirty="0"/>
              <a:t>: analyse de documents, l’argumentation, la rédaction, esprit de synthèse, etc.</a:t>
            </a:r>
          </a:p>
          <a:p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1998166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2334</Words>
  <Application>Microsoft Macintosh PowerPoint</Application>
  <PresentationFormat>Grand écran</PresentationFormat>
  <Paragraphs>706</Paragraphs>
  <Slides>34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Calibri Light</vt:lpstr>
      <vt:lpstr>Helvetica Neue</vt:lpstr>
      <vt:lpstr>Helvetica Neue Medium</vt:lpstr>
      <vt:lpstr>Helvetica Neue Thin</vt:lpstr>
      <vt:lpstr>Thème Office</vt:lpstr>
      <vt:lpstr>La spécialité « sciences économiques et sociales »</vt:lpstr>
      <vt:lpstr>Présentation PowerPoint</vt:lpstr>
      <vt:lpstr>Les options facultatives </vt:lpstr>
      <vt:lpstr>I. Les sciences économiques et sociales : pourquoi et pour qui ?</vt:lpstr>
      <vt:lpstr>A. Pourquoi faire des SES ? </vt:lpstr>
      <vt:lpstr>Les sciences économiques et sociales reposent sur 3 disciplines :</vt:lpstr>
      <vt:lpstr>Les sciences économiques et sociales permettent :</vt:lpstr>
      <vt:lpstr>B. Des SES : pour quels élèves ? </vt:lpstr>
      <vt:lpstr>Présentation PowerPoint</vt:lpstr>
      <vt:lpstr>Présentation PowerPoint</vt:lpstr>
      <vt:lpstr>II. Le programme : qu’allons-nous étudier en première et en terminale ?</vt:lpstr>
      <vt:lpstr>A. En première </vt:lpstr>
      <vt:lpstr>Présentation PowerPoint</vt:lpstr>
      <vt:lpstr>Présentation PowerPoint</vt:lpstr>
      <vt:lpstr>Présentation PowerPoint</vt:lpstr>
      <vt:lpstr>B. En terminale </vt:lpstr>
      <vt:lpstr>Présentation PowerPoint</vt:lpstr>
      <vt:lpstr>Présentation PowerPoint</vt:lpstr>
      <vt:lpstr>Présentation PowerPoint</vt:lpstr>
      <vt:lpstr>Présentation PowerPoint</vt:lpstr>
      <vt:lpstr>III. La poursuite d’études post-bac : que faire après le bac avec la spécialité SES ?</vt:lpstr>
      <vt:lpstr>A. Les débouchés </vt:lpstr>
      <vt:lpstr>Présentation PowerPoint</vt:lpstr>
      <vt:lpstr>Présentation PowerPoint</vt:lpstr>
      <vt:lpstr>Présentation PowerPoint</vt:lpstr>
      <vt:lpstr>B. Des combinaisons variées avec les autres spécialités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spécialité « sciences économiques et sociales »</dc:title>
  <dc:creator>Pierre Pierre</dc:creator>
  <cp:lastModifiedBy>Pierre Pierre</cp:lastModifiedBy>
  <cp:revision>12</cp:revision>
  <dcterms:created xsi:type="dcterms:W3CDTF">2020-01-19T11:19:33Z</dcterms:created>
  <dcterms:modified xsi:type="dcterms:W3CDTF">2020-02-05T13:19:19Z</dcterms:modified>
</cp:coreProperties>
</file>