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8" r:id="rId1"/>
  </p:sldMasterIdLst>
  <p:sldIdLst>
    <p:sldId id="266" r:id="rId2"/>
    <p:sldId id="274" r:id="rId3"/>
    <p:sldId id="259" r:id="rId4"/>
    <p:sldId id="287" r:id="rId5"/>
    <p:sldId id="289" r:id="rId6"/>
    <p:sldId id="291" r:id="rId7"/>
    <p:sldId id="285" r:id="rId8"/>
    <p:sldId id="292" r:id="rId9"/>
    <p:sldId id="28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77"/>
    <p:restoredTop sz="94705"/>
  </p:normalViewPr>
  <p:slideViewPr>
    <p:cSldViewPr snapToGrid="0" snapToObjects="1">
      <p:cViewPr varScale="1">
        <p:scale>
          <a:sx n="48" d="100"/>
          <a:sy n="48" d="100"/>
        </p:scale>
        <p:origin x="60" y="14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C3C89-CDCD-4D3A-A652-D6E07F88FFC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3A13639-7F6F-47BA-BA1C-9065786A20EA}">
      <dgm:prSet/>
      <dgm:spPr/>
      <dgm:t>
        <a:bodyPr/>
        <a:lstStyle/>
        <a:p>
          <a:r>
            <a:rPr lang="fr-FR" b="1" baseline="0" dirty="0">
              <a:latin typeface="+mn-lt"/>
            </a:rPr>
            <a:t>Comprendre les enjeux du monde contemporain par le droit</a:t>
          </a:r>
          <a:endParaRPr lang="en-US" baseline="0" dirty="0">
            <a:latin typeface="+mn-lt"/>
          </a:endParaRPr>
        </a:p>
      </dgm:t>
    </dgm:pt>
    <dgm:pt modelId="{B914E68C-3455-4A0C-8840-A6CDC14ABB67}" type="parTrans" cxnId="{7299BF18-2350-4E36-BAC9-65D70AFD02B3}">
      <dgm:prSet/>
      <dgm:spPr/>
      <dgm:t>
        <a:bodyPr/>
        <a:lstStyle/>
        <a:p>
          <a:endParaRPr lang="en-US"/>
        </a:p>
      </dgm:t>
    </dgm:pt>
    <dgm:pt modelId="{FC549A79-4758-4BD7-B6E4-B5DD823FB763}" type="sibTrans" cxnId="{7299BF18-2350-4E36-BAC9-65D70AFD02B3}">
      <dgm:prSet/>
      <dgm:spPr/>
      <dgm:t>
        <a:bodyPr/>
        <a:lstStyle/>
        <a:p>
          <a:endParaRPr lang="en-US"/>
        </a:p>
      </dgm:t>
    </dgm:pt>
    <dgm:pt modelId="{CB4ABD1B-5005-450F-A93B-A5CCAC6838F1}">
      <dgm:prSet/>
      <dgm:spPr/>
      <dgm:t>
        <a:bodyPr/>
        <a:lstStyle/>
        <a:p>
          <a:r>
            <a:rPr lang="fr-FR" b="1" dirty="0"/>
            <a:t>Se faire une juste représentation du droit et de ses métiers</a:t>
          </a:r>
          <a:endParaRPr lang="en-US" dirty="0"/>
        </a:p>
      </dgm:t>
    </dgm:pt>
    <dgm:pt modelId="{39832191-ABF7-464B-8B59-EE5C5053CF52}" type="parTrans" cxnId="{E0A6421C-F2B0-4E26-908E-E8EA320E04A4}">
      <dgm:prSet/>
      <dgm:spPr/>
      <dgm:t>
        <a:bodyPr/>
        <a:lstStyle/>
        <a:p>
          <a:endParaRPr lang="en-US"/>
        </a:p>
      </dgm:t>
    </dgm:pt>
    <dgm:pt modelId="{8D16BE2E-C081-4E09-BCD6-1B03C92E730B}" type="sibTrans" cxnId="{E0A6421C-F2B0-4E26-908E-E8EA320E04A4}">
      <dgm:prSet/>
      <dgm:spPr/>
      <dgm:t>
        <a:bodyPr/>
        <a:lstStyle/>
        <a:p>
          <a:endParaRPr lang="en-US"/>
        </a:p>
      </dgm:t>
    </dgm:pt>
    <dgm:pt modelId="{3DCCD772-C287-44AF-86C5-725490972BCC}">
      <dgm:prSet custT="1"/>
      <dgm:spPr/>
      <dgm:t>
        <a:bodyPr/>
        <a:lstStyle/>
        <a:p>
          <a:r>
            <a:rPr lang="fr-FR" sz="3100" b="1" kern="1200" dirty="0">
              <a:solidFill>
                <a:prstClr val="white">
                  <a:hueOff val="0"/>
                  <a:satOff val="0"/>
                  <a:lumOff val="0"/>
                  <a:alphaOff val="0"/>
                </a:prstClr>
              </a:solidFill>
              <a:latin typeface="Calibri" panose="020F0502020204030204"/>
              <a:ea typeface="+mn-ea"/>
              <a:cs typeface="+mn-cs"/>
            </a:rPr>
            <a:t>Consolider sa culture générale en vue de la poursuite d’études</a:t>
          </a:r>
          <a:endParaRPr lang="en-US" sz="3100" b="1" kern="1200" dirty="0">
            <a:solidFill>
              <a:prstClr val="white">
                <a:hueOff val="0"/>
                <a:satOff val="0"/>
                <a:lumOff val="0"/>
                <a:alphaOff val="0"/>
              </a:prstClr>
            </a:solidFill>
            <a:latin typeface="Calibri" panose="020F0502020204030204"/>
            <a:ea typeface="+mn-ea"/>
            <a:cs typeface="+mn-cs"/>
          </a:endParaRPr>
        </a:p>
      </dgm:t>
    </dgm:pt>
    <dgm:pt modelId="{8DAA69D3-21BC-4810-8F8A-94077A23EBAD}" type="parTrans" cxnId="{7C6EA795-FB38-4B95-96B6-829592854424}">
      <dgm:prSet/>
      <dgm:spPr/>
      <dgm:t>
        <a:bodyPr/>
        <a:lstStyle/>
        <a:p>
          <a:endParaRPr lang="en-US"/>
        </a:p>
      </dgm:t>
    </dgm:pt>
    <dgm:pt modelId="{37771F21-6113-4AE9-B0C2-327E4BF7919B}" type="sibTrans" cxnId="{7C6EA795-FB38-4B95-96B6-829592854424}">
      <dgm:prSet/>
      <dgm:spPr/>
      <dgm:t>
        <a:bodyPr/>
        <a:lstStyle/>
        <a:p>
          <a:endParaRPr lang="en-US"/>
        </a:p>
      </dgm:t>
    </dgm:pt>
    <dgm:pt modelId="{34060E4E-6163-7149-B8F1-B3E82DE5AAEE}" type="pres">
      <dgm:prSet presAssocID="{794C3C89-CDCD-4D3A-A652-D6E07F88FFC7}" presName="vert0" presStyleCnt="0">
        <dgm:presLayoutVars>
          <dgm:dir/>
          <dgm:animOne val="branch"/>
          <dgm:animLvl val="lvl"/>
        </dgm:presLayoutVars>
      </dgm:prSet>
      <dgm:spPr/>
    </dgm:pt>
    <dgm:pt modelId="{9F83A5B1-3073-8248-BF1B-BCFBF324F066}" type="pres">
      <dgm:prSet presAssocID="{B3A13639-7F6F-47BA-BA1C-9065786A20EA}" presName="thickLine" presStyleLbl="alignNode1" presStyleIdx="0" presStyleCnt="3"/>
      <dgm:spPr/>
    </dgm:pt>
    <dgm:pt modelId="{E6D51942-ABB5-2E45-B90A-FC0E67FEDFB6}" type="pres">
      <dgm:prSet presAssocID="{B3A13639-7F6F-47BA-BA1C-9065786A20EA}" presName="horz1" presStyleCnt="0"/>
      <dgm:spPr/>
    </dgm:pt>
    <dgm:pt modelId="{9A31E508-5D26-B84E-BA49-6B00635A29E9}" type="pres">
      <dgm:prSet presAssocID="{B3A13639-7F6F-47BA-BA1C-9065786A20EA}" presName="tx1" presStyleLbl="revTx" presStyleIdx="0" presStyleCnt="3"/>
      <dgm:spPr/>
    </dgm:pt>
    <dgm:pt modelId="{399F5F8A-CEA1-E04D-9C4C-6A0AE439637C}" type="pres">
      <dgm:prSet presAssocID="{B3A13639-7F6F-47BA-BA1C-9065786A20EA}" presName="vert1" presStyleCnt="0"/>
      <dgm:spPr/>
    </dgm:pt>
    <dgm:pt modelId="{4D2CDD5C-9538-104F-A360-5C27C564CF8B}" type="pres">
      <dgm:prSet presAssocID="{CB4ABD1B-5005-450F-A93B-A5CCAC6838F1}" presName="thickLine" presStyleLbl="alignNode1" presStyleIdx="1" presStyleCnt="3"/>
      <dgm:spPr/>
    </dgm:pt>
    <dgm:pt modelId="{A495DFF3-BE96-3446-ABEF-E3C83C716EF6}" type="pres">
      <dgm:prSet presAssocID="{CB4ABD1B-5005-450F-A93B-A5CCAC6838F1}" presName="horz1" presStyleCnt="0"/>
      <dgm:spPr/>
    </dgm:pt>
    <dgm:pt modelId="{84732242-6E5A-A849-A2EB-F1F6F9883F1C}" type="pres">
      <dgm:prSet presAssocID="{CB4ABD1B-5005-450F-A93B-A5CCAC6838F1}" presName="tx1" presStyleLbl="revTx" presStyleIdx="1" presStyleCnt="3"/>
      <dgm:spPr/>
    </dgm:pt>
    <dgm:pt modelId="{A6975314-AAAF-2A46-8CA7-DF84353CAD53}" type="pres">
      <dgm:prSet presAssocID="{CB4ABD1B-5005-450F-A93B-A5CCAC6838F1}" presName="vert1" presStyleCnt="0"/>
      <dgm:spPr/>
    </dgm:pt>
    <dgm:pt modelId="{D3777B98-C595-2F48-898C-8BC3F900C3FB}" type="pres">
      <dgm:prSet presAssocID="{3DCCD772-C287-44AF-86C5-725490972BCC}" presName="thickLine" presStyleLbl="alignNode1" presStyleIdx="2" presStyleCnt="3"/>
      <dgm:spPr/>
    </dgm:pt>
    <dgm:pt modelId="{98B25865-14AE-9D47-AE9C-6BBF9AE3A445}" type="pres">
      <dgm:prSet presAssocID="{3DCCD772-C287-44AF-86C5-725490972BCC}" presName="horz1" presStyleCnt="0"/>
      <dgm:spPr/>
    </dgm:pt>
    <dgm:pt modelId="{0A63D95A-9AEE-5141-8F35-650A218A378A}" type="pres">
      <dgm:prSet presAssocID="{3DCCD772-C287-44AF-86C5-725490972BCC}" presName="tx1" presStyleLbl="revTx" presStyleIdx="2" presStyleCnt="3"/>
      <dgm:spPr/>
    </dgm:pt>
    <dgm:pt modelId="{F4BB397B-BA4F-FA40-A67F-B983827E652B}" type="pres">
      <dgm:prSet presAssocID="{3DCCD772-C287-44AF-86C5-725490972BCC}" presName="vert1" presStyleCnt="0"/>
      <dgm:spPr/>
    </dgm:pt>
  </dgm:ptLst>
  <dgm:cxnLst>
    <dgm:cxn modelId="{7299BF18-2350-4E36-BAC9-65D70AFD02B3}" srcId="{794C3C89-CDCD-4D3A-A652-D6E07F88FFC7}" destId="{B3A13639-7F6F-47BA-BA1C-9065786A20EA}" srcOrd="0" destOrd="0" parTransId="{B914E68C-3455-4A0C-8840-A6CDC14ABB67}" sibTransId="{FC549A79-4758-4BD7-B6E4-B5DD823FB763}"/>
    <dgm:cxn modelId="{E0A6421C-F2B0-4E26-908E-E8EA320E04A4}" srcId="{794C3C89-CDCD-4D3A-A652-D6E07F88FFC7}" destId="{CB4ABD1B-5005-450F-A93B-A5CCAC6838F1}" srcOrd="1" destOrd="0" parTransId="{39832191-ABF7-464B-8B59-EE5C5053CF52}" sibTransId="{8D16BE2E-C081-4E09-BCD6-1B03C92E730B}"/>
    <dgm:cxn modelId="{6E68592C-1780-E948-ABE2-2E2B46A96429}" type="presOf" srcId="{794C3C89-CDCD-4D3A-A652-D6E07F88FFC7}" destId="{34060E4E-6163-7149-B8F1-B3E82DE5AAEE}" srcOrd="0" destOrd="0" presId="urn:microsoft.com/office/officeart/2008/layout/LinedList"/>
    <dgm:cxn modelId="{6EE0EE3D-9753-C346-B0E4-0ACA6E9E68FD}" type="presOf" srcId="{3DCCD772-C287-44AF-86C5-725490972BCC}" destId="{0A63D95A-9AEE-5141-8F35-650A218A378A}" srcOrd="0" destOrd="0" presId="urn:microsoft.com/office/officeart/2008/layout/LinedList"/>
    <dgm:cxn modelId="{AC7BA780-1D51-7848-941A-EB977409DCF1}" type="presOf" srcId="{B3A13639-7F6F-47BA-BA1C-9065786A20EA}" destId="{9A31E508-5D26-B84E-BA49-6B00635A29E9}" srcOrd="0" destOrd="0" presId="urn:microsoft.com/office/officeart/2008/layout/LinedList"/>
    <dgm:cxn modelId="{7C6EA795-FB38-4B95-96B6-829592854424}" srcId="{794C3C89-CDCD-4D3A-A652-D6E07F88FFC7}" destId="{3DCCD772-C287-44AF-86C5-725490972BCC}" srcOrd="2" destOrd="0" parTransId="{8DAA69D3-21BC-4810-8F8A-94077A23EBAD}" sibTransId="{37771F21-6113-4AE9-B0C2-327E4BF7919B}"/>
    <dgm:cxn modelId="{DF5B78E3-C30C-9549-BB39-FAF9380C23E4}" type="presOf" srcId="{CB4ABD1B-5005-450F-A93B-A5CCAC6838F1}" destId="{84732242-6E5A-A849-A2EB-F1F6F9883F1C}" srcOrd="0" destOrd="0" presId="urn:microsoft.com/office/officeart/2008/layout/LinedList"/>
    <dgm:cxn modelId="{AA5DB2C5-A8A5-F84E-8F84-26278ACF3091}" type="presParOf" srcId="{34060E4E-6163-7149-B8F1-B3E82DE5AAEE}" destId="{9F83A5B1-3073-8248-BF1B-BCFBF324F066}" srcOrd="0" destOrd="0" presId="urn:microsoft.com/office/officeart/2008/layout/LinedList"/>
    <dgm:cxn modelId="{20E61647-0193-9744-A299-A6D94133871D}" type="presParOf" srcId="{34060E4E-6163-7149-B8F1-B3E82DE5AAEE}" destId="{E6D51942-ABB5-2E45-B90A-FC0E67FEDFB6}" srcOrd="1" destOrd="0" presId="urn:microsoft.com/office/officeart/2008/layout/LinedList"/>
    <dgm:cxn modelId="{7975125E-B094-394D-81A3-24B06481A7FA}" type="presParOf" srcId="{E6D51942-ABB5-2E45-B90A-FC0E67FEDFB6}" destId="{9A31E508-5D26-B84E-BA49-6B00635A29E9}" srcOrd="0" destOrd="0" presId="urn:microsoft.com/office/officeart/2008/layout/LinedList"/>
    <dgm:cxn modelId="{89D32AD2-74F1-3642-AA88-5F5A1C680491}" type="presParOf" srcId="{E6D51942-ABB5-2E45-B90A-FC0E67FEDFB6}" destId="{399F5F8A-CEA1-E04D-9C4C-6A0AE439637C}" srcOrd="1" destOrd="0" presId="urn:microsoft.com/office/officeart/2008/layout/LinedList"/>
    <dgm:cxn modelId="{54392DA0-9E5F-4F4E-ACD7-DF9DFA8A703D}" type="presParOf" srcId="{34060E4E-6163-7149-B8F1-B3E82DE5AAEE}" destId="{4D2CDD5C-9538-104F-A360-5C27C564CF8B}" srcOrd="2" destOrd="0" presId="urn:microsoft.com/office/officeart/2008/layout/LinedList"/>
    <dgm:cxn modelId="{95A1597D-95BE-2D43-8FC2-01A1D83DE1EE}" type="presParOf" srcId="{34060E4E-6163-7149-B8F1-B3E82DE5AAEE}" destId="{A495DFF3-BE96-3446-ABEF-E3C83C716EF6}" srcOrd="3" destOrd="0" presId="urn:microsoft.com/office/officeart/2008/layout/LinedList"/>
    <dgm:cxn modelId="{BCDFA5CA-FFD4-5D45-90AF-7EF6C588E20F}" type="presParOf" srcId="{A495DFF3-BE96-3446-ABEF-E3C83C716EF6}" destId="{84732242-6E5A-A849-A2EB-F1F6F9883F1C}" srcOrd="0" destOrd="0" presId="urn:microsoft.com/office/officeart/2008/layout/LinedList"/>
    <dgm:cxn modelId="{C5A111B2-9F02-914C-8434-470E78501420}" type="presParOf" srcId="{A495DFF3-BE96-3446-ABEF-E3C83C716EF6}" destId="{A6975314-AAAF-2A46-8CA7-DF84353CAD53}" srcOrd="1" destOrd="0" presId="urn:microsoft.com/office/officeart/2008/layout/LinedList"/>
    <dgm:cxn modelId="{0F2C93F4-5735-6747-8A79-6F2ED02C8A4C}" type="presParOf" srcId="{34060E4E-6163-7149-B8F1-B3E82DE5AAEE}" destId="{D3777B98-C595-2F48-898C-8BC3F900C3FB}" srcOrd="4" destOrd="0" presId="urn:microsoft.com/office/officeart/2008/layout/LinedList"/>
    <dgm:cxn modelId="{F01D39EC-A3B7-4D40-9D2F-B8C540F16458}" type="presParOf" srcId="{34060E4E-6163-7149-B8F1-B3E82DE5AAEE}" destId="{98B25865-14AE-9D47-AE9C-6BBF9AE3A445}" srcOrd="5" destOrd="0" presId="urn:microsoft.com/office/officeart/2008/layout/LinedList"/>
    <dgm:cxn modelId="{D1C9915F-48B8-E742-A2A7-F412E09EFC06}" type="presParOf" srcId="{98B25865-14AE-9D47-AE9C-6BBF9AE3A445}" destId="{0A63D95A-9AEE-5141-8F35-650A218A378A}" srcOrd="0" destOrd="0" presId="urn:microsoft.com/office/officeart/2008/layout/LinedList"/>
    <dgm:cxn modelId="{19FBE756-381C-6B49-83DD-A3BCA35953CE}" type="presParOf" srcId="{98B25865-14AE-9D47-AE9C-6BBF9AE3A445}" destId="{F4BB397B-BA4F-FA40-A67F-B983827E65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A5B1-3073-8248-BF1B-BCFBF324F066}">
      <dsp:nvSpPr>
        <dsp:cNvPr id="0" name=""/>
        <dsp:cNvSpPr/>
      </dsp:nvSpPr>
      <dsp:spPr>
        <a:xfrm>
          <a:off x="0" y="2307"/>
          <a:ext cx="57446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1E508-5D26-B84E-BA49-6B00635A29E9}">
      <dsp:nvSpPr>
        <dsp:cNvPr id="0" name=""/>
        <dsp:cNvSpPr/>
      </dsp:nvSpPr>
      <dsp:spPr>
        <a:xfrm>
          <a:off x="0" y="2307"/>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baseline="0" dirty="0">
              <a:latin typeface="+mn-lt"/>
            </a:rPr>
            <a:t>Comprendre les enjeux du monde contemporain par le droit</a:t>
          </a:r>
          <a:endParaRPr lang="en-US" sz="3100" kern="1200" baseline="0" dirty="0">
            <a:latin typeface="+mn-lt"/>
          </a:endParaRPr>
        </a:p>
      </dsp:txBody>
      <dsp:txXfrm>
        <a:off x="0" y="2307"/>
        <a:ext cx="5744684" cy="1573886"/>
      </dsp:txXfrm>
    </dsp:sp>
    <dsp:sp modelId="{4D2CDD5C-9538-104F-A360-5C27C564CF8B}">
      <dsp:nvSpPr>
        <dsp:cNvPr id="0" name=""/>
        <dsp:cNvSpPr/>
      </dsp:nvSpPr>
      <dsp:spPr>
        <a:xfrm>
          <a:off x="0" y="1576194"/>
          <a:ext cx="57446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32242-6E5A-A849-A2EB-F1F6F9883F1C}">
      <dsp:nvSpPr>
        <dsp:cNvPr id="0" name=""/>
        <dsp:cNvSpPr/>
      </dsp:nvSpPr>
      <dsp:spPr>
        <a:xfrm>
          <a:off x="0" y="1576194"/>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dirty="0"/>
            <a:t>Se faire une juste représentation du droit et de ses métiers</a:t>
          </a:r>
          <a:endParaRPr lang="en-US" sz="3100" kern="1200" dirty="0"/>
        </a:p>
      </dsp:txBody>
      <dsp:txXfrm>
        <a:off x="0" y="1576194"/>
        <a:ext cx="5744684" cy="1573886"/>
      </dsp:txXfrm>
    </dsp:sp>
    <dsp:sp modelId="{D3777B98-C595-2F48-898C-8BC3F900C3FB}">
      <dsp:nvSpPr>
        <dsp:cNvPr id="0" name=""/>
        <dsp:cNvSpPr/>
      </dsp:nvSpPr>
      <dsp:spPr>
        <a:xfrm>
          <a:off x="0" y="3150081"/>
          <a:ext cx="57446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63D95A-9AEE-5141-8F35-650A218A378A}">
      <dsp:nvSpPr>
        <dsp:cNvPr id="0" name=""/>
        <dsp:cNvSpPr/>
      </dsp:nvSpPr>
      <dsp:spPr>
        <a:xfrm>
          <a:off x="0" y="3150081"/>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dirty="0">
              <a:solidFill>
                <a:prstClr val="white">
                  <a:hueOff val="0"/>
                  <a:satOff val="0"/>
                  <a:lumOff val="0"/>
                  <a:alphaOff val="0"/>
                </a:prstClr>
              </a:solidFill>
              <a:latin typeface="Calibri" panose="020F0502020204030204"/>
              <a:ea typeface="+mn-ea"/>
              <a:cs typeface="+mn-cs"/>
            </a:rPr>
            <a:t>Consolider sa culture générale en vue de la poursuite d’études</a:t>
          </a:r>
          <a:endParaRPr lang="en-US" sz="3100" b="1" kern="1200" dirty="0">
            <a:solidFill>
              <a:prstClr val="white">
                <a:hueOff val="0"/>
                <a:satOff val="0"/>
                <a:lumOff val="0"/>
                <a:alphaOff val="0"/>
              </a:prstClr>
            </a:solidFill>
            <a:latin typeface="Calibri" panose="020F0502020204030204"/>
            <a:ea typeface="+mn-ea"/>
            <a:cs typeface="+mn-cs"/>
          </a:endParaRPr>
        </a:p>
      </dsp:txBody>
      <dsp:txXfrm>
        <a:off x="0" y="3150081"/>
        <a:ext cx="5744684" cy="15738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19/05/2020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23151282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19/05/2020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363663437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19/05/2020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401336475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19/05/2020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85486294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3E50F2D-BEA2-234A-8DFB-402872FE1B41}" type="datetimeFigureOut">
              <a:rPr lang="fr-FR" smtClean="0"/>
              <a:t>19/05/2020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181042771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E50F2D-BEA2-234A-8DFB-402872FE1B41}" type="datetimeFigureOut">
              <a:rPr lang="fr-FR" smtClean="0"/>
              <a:t>19/05/2020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40345489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3E50F2D-BEA2-234A-8DFB-402872FE1B41}" type="datetimeFigureOut">
              <a:rPr lang="fr-FR" smtClean="0"/>
              <a:t>19/05/2020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3953746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3E50F2D-BEA2-234A-8DFB-402872FE1B41}" type="datetimeFigureOut">
              <a:rPr lang="fr-FR" smtClean="0"/>
              <a:t>19/05/2020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68817249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50F2D-BEA2-234A-8DFB-402872FE1B41}" type="datetimeFigureOut">
              <a:rPr lang="fr-FR" smtClean="0"/>
              <a:t>19/05/2020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157767737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E50F2D-BEA2-234A-8DFB-402872FE1B41}" type="datetimeFigureOut">
              <a:rPr lang="fr-FR" smtClean="0"/>
              <a:t>19/05/2020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24889673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E50F2D-BEA2-234A-8DFB-402872FE1B41}" type="datetimeFigureOut">
              <a:rPr lang="fr-FR" smtClean="0"/>
              <a:t>19/05/2020</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26157071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alpha val="9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50F2D-BEA2-234A-8DFB-402872FE1B41}" type="datetimeFigureOut">
              <a:rPr lang="fr-FR" smtClean="0"/>
              <a:t>19/05/2020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28D94-EA6C-0948-9161-ED8447847A0C}" type="slidenum">
              <a:rPr lang="fr-FR" smtClean="0"/>
              <a:t>‹N°›</a:t>
            </a:fld>
            <a:endParaRPr lang="fr-FR"/>
          </a:p>
        </p:txBody>
      </p:sp>
    </p:spTree>
    <p:extLst>
      <p:ext uri="{BB962C8B-B14F-4D97-AF65-F5344CB8AC3E}">
        <p14:creationId xmlns:p14="http://schemas.microsoft.com/office/powerpoint/2010/main" val="2026148661"/>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che.media.education.gouv.fr/file/SPE8_MENJ_25_7_2019/65/0/spe266_annexe_1158650.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dgemcversailles.unblog.f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D00A1C-5846-7B4C-98B9-9FDEAAF016F0}"/>
              </a:ext>
            </a:extLst>
          </p:cNvPr>
          <p:cNvSpPr>
            <a:spLocks noGrp="1"/>
          </p:cNvSpPr>
          <p:nvPr>
            <p:ph type="title"/>
          </p:nvPr>
        </p:nvSpPr>
        <p:spPr>
          <a:xfrm>
            <a:off x="517888" y="4343400"/>
            <a:ext cx="3996961" cy="2384318"/>
          </a:xfrm>
        </p:spPr>
        <p:txBody>
          <a:bodyPr vert="horz" lIns="91440" tIns="45720" rIns="91440" bIns="45720" rtlCol="0" anchor="ctr">
            <a:normAutofit/>
          </a:bodyPr>
          <a:lstStyle/>
          <a:p>
            <a:r>
              <a:rPr lang="fr-FR" sz="2500" i="1" dirty="0"/>
              <a:t>DROIT ET GRANDS ENJEUX DU MONDE CONTEMPORAIN</a:t>
            </a:r>
            <a:br>
              <a:rPr lang="fr-FR" sz="2500" i="1" dirty="0"/>
            </a:br>
            <a:r>
              <a:rPr lang="fr-FR" sz="2500" i="1" dirty="0"/>
              <a:t>(DGEMC)</a:t>
            </a:r>
            <a:br>
              <a:rPr lang="fr-FR" sz="2500" i="1" dirty="0"/>
            </a:br>
            <a:r>
              <a:rPr lang="fr-FR" sz="2000" i="1" dirty="0"/>
              <a:t>Une option désormais ouverte à TOUS les élèves de terminale </a:t>
            </a:r>
            <a:endParaRPr lang="en-US" sz="2000" dirty="0"/>
          </a:p>
        </p:txBody>
      </p:sp>
      <p:sp>
        <p:nvSpPr>
          <p:cNvPr id="24" name="Rectangle 27">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intérieur, hall, rouge, assis&#10;&#10;Description générée automatiquement">
            <a:extLst>
              <a:ext uri="{FF2B5EF4-FFF2-40B4-BE49-F238E27FC236}">
                <a16:creationId xmlns:a16="http://schemas.microsoft.com/office/drawing/2014/main" id="{09753E35-9074-5440-B63A-1C15990A7D29}"/>
              </a:ext>
            </a:extLst>
          </p:cNvPr>
          <p:cNvPicPr>
            <a:picLocks noChangeAspect="1"/>
          </p:cNvPicPr>
          <p:nvPr/>
        </p:nvPicPr>
        <p:blipFill rotWithShape="1">
          <a:blip r:embed="rId2"/>
          <a:srcRect t="11636" b="9000"/>
          <a:stretch/>
        </p:blipFill>
        <p:spPr>
          <a:xfrm>
            <a:off x="959205" y="364142"/>
            <a:ext cx="10369645" cy="3867993"/>
          </a:xfrm>
          <a:prstGeom prst="rect">
            <a:avLst/>
          </a:prstGeom>
          <a:solidFill>
            <a:schemeClr val="bg1">
              <a:alpha val="59000"/>
            </a:schemeClr>
          </a:solidFill>
        </p:spPr>
      </p:pic>
      <p:sp>
        <p:nvSpPr>
          <p:cNvPr id="32" name="Rectangle 31">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CEC13C07-CF57-4362-AF01-D30E37B76D4D}"/>
              </a:ext>
            </a:extLst>
          </p:cNvPr>
          <p:cNvSpPr>
            <a:spLocks noGrp="1"/>
          </p:cNvSpPr>
          <p:nvPr>
            <p:ph idx="1"/>
          </p:nvPr>
        </p:nvSpPr>
        <p:spPr>
          <a:xfrm>
            <a:off x="5162719" y="3671888"/>
            <a:ext cx="6586915" cy="2768564"/>
          </a:xfrm>
          <a:solidFill>
            <a:schemeClr val="bg1">
              <a:lumMod val="75000"/>
              <a:lumOff val="25000"/>
              <a:alpha val="79000"/>
            </a:schemeClr>
          </a:solidFill>
        </p:spPr>
        <p:txBody>
          <a:bodyPr anchor="ctr">
            <a:normAutofit/>
          </a:bodyPr>
          <a:lstStyle/>
          <a:p>
            <a:pPr marL="0" indent="0">
              <a:buNone/>
            </a:pPr>
            <a:br>
              <a:rPr lang="fr-FR" sz="1100" i="1" dirty="0"/>
            </a:br>
            <a:endParaRPr lang="fr-FR" sz="2000" i="1" dirty="0"/>
          </a:p>
          <a:p>
            <a:pPr marL="0" indent="0">
              <a:buNone/>
            </a:pPr>
            <a:r>
              <a:rPr lang="fr-FR" sz="2000" i="1" dirty="0">
                <a:solidFill>
                  <a:schemeClr val="accent4"/>
                </a:solidFill>
              </a:rPr>
              <a:t>« On représente toujours la Justice avec un glaive et une balance. Je la munirais plutôt d'un miroir. Elle dit sans doute mieux que toute autre institution les profondes mutations et les soubresauts de notre société, sa fébrilité comme ses audaces. »</a:t>
            </a:r>
          </a:p>
          <a:p>
            <a:pPr marL="0" indent="0">
              <a:buNone/>
            </a:pPr>
            <a:r>
              <a:rPr lang="fr-FR" sz="2000" dirty="0">
                <a:solidFill>
                  <a:schemeClr val="accent4"/>
                </a:solidFill>
              </a:rPr>
              <a:t>J.P. </a:t>
            </a:r>
            <a:r>
              <a:rPr lang="fr-FR" sz="2000" dirty="0" err="1">
                <a:solidFill>
                  <a:schemeClr val="accent4"/>
                </a:solidFill>
              </a:rPr>
              <a:t>Rosenczveig</a:t>
            </a:r>
            <a:r>
              <a:rPr lang="fr-FR" sz="2000" i="1" dirty="0">
                <a:solidFill>
                  <a:schemeClr val="accent4"/>
                </a:solidFill>
              </a:rPr>
              <a:t>, Rendre justice aux enfants</a:t>
            </a:r>
          </a:p>
          <a:p>
            <a:pPr marL="0" indent="0">
              <a:buNone/>
            </a:pPr>
            <a:endParaRPr lang="fr-FR" sz="1100" i="1" dirty="0"/>
          </a:p>
          <a:p>
            <a:endParaRPr lang="en-US" sz="1100" dirty="0"/>
          </a:p>
        </p:txBody>
      </p:sp>
    </p:spTree>
    <p:extLst>
      <p:ext uri="{BB962C8B-B14F-4D97-AF65-F5344CB8AC3E}">
        <p14:creationId xmlns:p14="http://schemas.microsoft.com/office/powerpoint/2010/main" val="367062357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5FD63-1AA3-634F-B7EC-C6382743576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5066235-13C4-9A4B-8265-DAF6215E0F11}"/>
              </a:ext>
            </a:extLst>
          </p:cNvPr>
          <p:cNvSpPr>
            <a:spLocks noGrp="1"/>
          </p:cNvSpPr>
          <p:nvPr>
            <p:ph idx="1"/>
          </p:nvPr>
        </p:nvSpPr>
        <p:spPr/>
        <p:txBody>
          <a:bodyPr/>
          <a:lstStyle/>
          <a:p>
            <a:endParaRPr lang="fr-FR"/>
          </a:p>
        </p:txBody>
      </p:sp>
      <p:pic>
        <p:nvPicPr>
          <p:cNvPr id="5" name="Image 4" descr="Une image contenant intérieur, table, assis, ouvrir&#10;&#10;Description générée automatiquement">
            <a:extLst>
              <a:ext uri="{FF2B5EF4-FFF2-40B4-BE49-F238E27FC236}">
                <a16:creationId xmlns:a16="http://schemas.microsoft.com/office/drawing/2014/main" id="{E42102D4-F1BF-464C-852C-49B21AEEFBF5}"/>
              </a:ext>
            </a:extLst>
          </p:cNvPr>
          <p:cNvPicPr>
            <a:picLocks noChangeAspect="1"/>
          </p:cNvPicPr>
          <p:nvPr/>
        </p:nvPicPr>
        <p:blipFill>
          <a:blip r:embed="rId2"/>
          <a:stretch>
            <a:fillRect/>
          </a:stretch>
        </p:blipFill>
        <p:spPr>
          <a:xfrm>
            <a:off x="304800" y="254000"/>
            <a:ext cx="10807700" cy="6350000"/>
          </a:xfrm>
          <a:prstGeom prst="rect">
            <a:avLst/>
          </a:prstGeom>
        </p:spPr>
      </p:pic>
      <p:sp>
        <p:nvSpPr>
          <p:cNvPr id="6" name="Rectangle 5">
            <a:extLst>
              <a:ext uri="{FF2B5EF4-FFF2-40B4-BE49-F238E27FC236}">
                <a16:creationId xmlns:a16="http://schemas.microsoft.com/office/drawing/2014/main" id="{E18D820E-FF3F-5540-B0E2-2384E530D3C8}"/>
              </a:ext>
            </a:extLst>
          </p:cNvPr>
          <p:cNvSpPr/>
          <p:nvPr/>
        </p:nvSpPr>
        <p:spPr>
          <a:xfrm>
            <a:off x="4978137" y="3526970"/>
            <a:ext cx="7213864" cy="3331029"/>
          </a:xfrm>
          <a:prstGeom prst="rect">
            <a:avLst/>
          </a:prstGeom>
          <a:solidFill>
            <a:schemeClr val="bg1">
              <a:lumMod val="75000"/>
              <a:lumOff val="25000"/>
              <a:alpha val="85000"/>
            </a:schemeClr>
          </a:solidFill>
        </p:spPr>
        <p:style>
          <a:lnRef idx="1">
            <a:schemeClr val="dk1"/>
          </a:lnRef>
          <a:fillRef idx="3">
            <a:schemeClr val="dk1"/>
          </a:fillRef>
          <a:effectRef idx="2">
            <a:schemeClr val="dk1"/>
          </a:effectRef>
          <a:fontRef idx="minor">
            <a:schemeClr val="lt1"/>
          </a:fontRef>
        </p:style>
        <p:txBody>
          <a:bodyPr rtlCol="0" anchor="ctr"/>
          <a:lstStyle/>
          <a:p>
            <a:r>
              <a:rPr lang="en-US" sz="2400" b="1" dirty="0">
                <a:solidFill>
                  <a:schemeClr val="tx1"/>
                </a:solidFill>
              </a:rPr>
              <a:t>Le droit </a:t>
            </a:r>
            <a:r>
              <a:rPr lang="en-US" sz="2400" b="1" dirty="0" err="1">
                <a:solidFill>
                  <a:schemeClr val="tx1"/>
                </a:solidFill>
              </a:rPr>
              <a:t>est</a:t>
            </a:r>
            <a:r>
              <a:rPr lang="en-US" sz="2400" b="1" dirty="0">
                <a:solidFill>
                  <a:schemeClr val="tx1"/>
                </a:solidFill>
              </a:rPr>
              <a:t> le grand absent des matières </a:t>
            </a:r>
            <a:r>
              <a:rPr lang="en-US" sz="2400" b="1" dirty="0" err="1">
                <a:solidFill>
                  <a:schemeClr val="tx1"/>
                </a:solidFill>
              </a:rPr>
              <a:t>enseignées</a:t>
            </a:r>
            <a:r>
              <a:rPr lang="en-US" sz="2400" b="1" dirty="0">
                <a:solidFill>
                  <a:schemeClr val="tx1"/>
                </a:solidFill>
              </a:rPr>
              <a:t> au lycée et </a:t>
            </a:r>
            <a:r>
              <a:rPr lang="en-US" sz="2400" b="1" dirty="0" err="1">
                <a:solidFill>
                  <a:schemeClr val="tx1"/>
                </a:solidFill>
              </a:rPr>
              <a:t>pourtant</a:t>
            </a:r>
            <a:r>
              <a:rPr lang="en-US" sz="2400" b="1" dirty="0">
                <a:solidFill>
                  <a:schemeClr val="tx1"/>
                </a:solidFill>
              </a:rPr>
              <a:t>, de la naissance </a:t>
            </a:r>
            <a:r>
              <a:rPr lang="en-US" sz="2400" b="1" dirty="0" err="1">
                <a:solidFill>
                  <a:schemeClr val="tx1"/>
                </a:solidFill>
              </a:rPr>
              <a:t>à</a:t>
            </a:r>
            <a:r>
              <a:rPr lang="en-US" sz="2400" b="1" dirty="0">
                <a:solidFill>
                  <a:schemeClr val="tx1"/>
                </a:solidFill>
              </a:rPr>
              <a:t> la fin de vie, </a:t>
            </a:r>
            <a:r>
              <a:rPr lang="en-US" sz="2400" b="1" dirty="0" err="1">
                <a:solidFill>
                  <a:schemeClr val="tx1"/>
                </a:solidFill>
              </a:rPr>
              <a:t>en</a:t>
            </a:r>
            <a:r>
              <a:rPr lang="en-US" sz="2400" b="1" dirty="0">
                <a:solidFill>
                  <a:schemeClr val="tx1"/>
                </a:solidFill>
              </a:rPr>
              <a:t> passant par le travail, la vie de </a:t>
            </a:r>
            <a:r>
              <a:rPr lang="en-US" sz="2400" b="1" dirty="0" err="1">
                <a:solidFill>
                  <a:schemeClr val="tx1"/>
                </a:solidFill>
              </a:rPr>
              <a:t>famille</a:t>
            </a:r>
            <a:r>
              <a:rPr lang="en-US" sz="2400" b="1" dirty="0">
                <a:solidFill>
                  <a:schemeClr val="tx1"/>
                </a:solidFill>
              </a:rPr>
              <a:t>, </a:t>
            </a:r>
            <a:r>
              <a:rPr lang="en-US" sz="2400" b="1" dirty="0" err="1">
                <a:solidFill>
                  <a:schemeClr val="tx1"/>
                </a:solidFill>
              </a:rPr>
              <a:t>l’héritage</a:t>
            </a:r>
            <a:r>
              <a:rPr lang="en-US" sz="2400" b="1" dirty="0">
                <a:solidFill>
                  <a:schemeClr val="tx1"/>
                </a:solidFill>
              </a:rPr>
              <a:t>... les </a:t>
            </a:r>
            <a:r>
              <a:rPr lang="en-US" sz="2400" b="1" dirty="0" err="1">
                <a:solidFill>
                  <a:schemeClr val="tx1"/>
                </a:solidFill>
              </a:rPr>
              <a:t>normes</a:t>
            </a:r>
            <a:r>
              <a:rPr lang="en-US" sz="2400" b="1" dirty="0">
                <a:solidFill>
                  <a:schemeClr val="tx1"/>
                </a:solidFill>
              </a:rPr>
              <a:t> </a:t>
            </a:r>
            <a:r>
              <a:rPr lang="en-US" sz="2400" b="1" dirty="0" err="1">
                <a:solidFill>
                  <a:schemeClr val="tx1"/>
                </a:solidFill>
              </a:rPr>
              <a:t>juridiques</a:t>
            </a:r>
            <a:r>
              <a:rPr lang="en-US" sz="2400" b="1" dirty="0">
                <a:solidFill>
                  <a:schemeClr val="tx1"/>
                </a:solidFill>
              </a:rPr>
              <a:t> </a:t>
            </a:r>
            <a:r>
              <a:rPr lang="en-US" sz="2400" b="1" dirty="0" err="1">
                <a:solidFill>
                  <a:schemeClr val="tx1"/>
                </a:solidFill>
              </a:rPr>
              <a:t>structurent</a:t>
            </a:r>
            <a:r>
              <a:rPr lang="en-US" sz="2400" b="1" dirty="0">
                <a:solidFill>
                  <a:schemeClr val="tx1"/>
                </a:solidFill>
              </a:rPr>
              <a:t> </a:t>
            </a:r>
            <a:r>
              <a:rPr lang="en-US" sz="2400" b="1" dirty="0" err="1">
                <a:solidFill>
                  <a:schemeClr val="tx1"/>
                </a:solidFill>
              </a:rPr>
              <a:t>nos</a:t>
            </a:r>
            <a:r>
              <a:rPr lang="en-US" sz="2400" b="1" dirty="0">
                <a:solidFill>
                  <a:schemeClr val="tx1"/>
                </a:solidFill>
              </a:rPr>
              <a:t> vies.</a:t>
            </a:r>
            <a:br>
              <a:rPr lang="en-US" sz="2400" dirty="0">
                <a:solidFill>
                  <a:schemeClr val="tx1"/>
                </a:solidFill>
              </a:rPr>
            </a:br>
            <a:r>
              <a:rPr lang="en-US" sz="2400" b="1" dirty="0" err="1">
                <a:solidFill>
                  <a:schemeClr val="accent4"/>
                </a:solidFill>
              </a:rPr>
              <a:t>Nul</a:t>
            </a:r>
            <a:r>
              <a:rPr lang="en-US" sz="2400" b="1" dirty="0">
                <a:solidFill>
                  <a:schemeClr val="accent4"/>
                </a:solidFill>
              </a:rPr>
              <a:t> </a:t>
            </a:r>
            <a:r>
              <a:rPr lang="en-US" sz="2400" b="1" dirty="0" err="1">
                <a:solidFill>
                  <a:schemeClr val="accent4"/>
                </a:solidFill>
              </a:rPr>
              <a:t>n’est</a:t>
            </a:r>
            <a:r>
              <a:rPr lang="en-US" sz="2400" b="1" dirty="0">
                <a:solidFill>
                  <a:schemeClr val="accent4"/>
                </a:solidFill>
              </a:rPr>
              <a:t> </a:t>
            </a:r>
            <a:r>
              <a:rPr lang="en-US" sz="2400" b="1" dirty="0" err="1">
                <a:solidFill>
                  <a:schemeClr val="accent4"/>
                </a:solidFill>
              </a:rPr>
              <a:t>censé</a:t>
            </a:r>
            <a:r>
              <a:rPr lang="en-US" sz="2400" b="1" dirty="0">
                <a:solidFill>
                  <a:schemeClr val="accent4"/>
                </a:solidFill>
              </a:rPr>
              <a:t> ignorer la </a:t>
            </a:r>
            <a:r>
              <a:rPr lang="en-US" sz="2400" b="1" dirty="0" err="1">
                <a:solidFill>
                  <a:schemeClr val="accent4"/>
                </a:solidFill>
              </a:rPr>
              <a:t>loi</a:t>
            </a:r>
            <a:r>
              <a:rPr lang="en-US" sz="2400" b="1" dirty="0">
                <a:solidFill>
                  <a:schemeClr val="accent4"/>
                </a:solidFill>
              </a:rPr>
              <a:t>. </a:t>
            </a:r>
            <a:r>
              <a:rPr lang="en-US" sz="2400" b="1" dirty="0" err="1">
                <a:solidFill>
                  <a:schemeClr val="accent4"/>
                </a:solidFill>
              </a:rPr>
              <a:t>Vraiment</a:t>
            </a:r>
            <a:r>
              <a:rPr lang="en-US" sz="2400" b="1" dirty="0">
                <a:solidFill>
                  <a:schemeClr val="accent4"/>
                </a:solidFill>
              </a:rPr>
              <a:t> ?</a:t>
            </a:r>
            <a:endParaRPr lang="fr-FR" sz="2400" dirty="0">
              <a:solidFill>
                <a:schemeClr val="accent4"/>
              </a:solidFill>
            </a:endParaRPr>
          </a:p>
        </p:txBody>
      </p:sp>
    </p:spTree>
    <p:extLst>
      <p:ext uri="{BB962C8B-B14F-4D97-AF65-F5344CB8AC3E}">
        <p14:creationId xmlns:p14="http://schemas.microsoft.com/office/powerpoint/2010/main" val="252680420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extérieur, bâtiment, grand, tour&#10;&#10;Description générée automatiquement">
            <a:extLst>
              <a:ext uri="{FF2B5EF4-FFF2-40B4-BE49-F238E27FC236}">
                <a16:creationId xmlns:a16="http://schemas.microsoft.com/office/drawing/2014/main" id="{0D54D46B-85AB-224D-A43D-CE4329F7EAA1}"/>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re 1">
            <a:extLst>
              <a:ext uri="{FF2B5EF4-FFF2-40B4-BE49-F238E27FC236}">
                <a16:creationId xmlns:a16="http://schemas.microsoft.com/office/drawing/2014/main" id="{06BF3321-0C08-5B4E-A9FD-D7460BEF1E23}"/>
              </a:ext>
            </a:extLst>
          </p:cNvPr>
          <p:cNvSpPr>
            <a:spLocks noGrp="1"/>
          </p:cNvSpPr>
          <p:nvPr>
            <p:ph type="title"/>
          </p:nvPr>
        </p:nvSpPr>
        <p:spPr>
          <a:xfrm>
            <a:off x="838201" y="1065862"/>
            <a:ext cx="3313164" cy="4726276"/>
          </a:xfrm>
        </p:spPr>
        <p:txBody>
          <a:bodyPr>
            <a:normAutofit/>
          </a:bodyPr>
          <a:lstStyle/>
          <a:p>
            <a:r>
              <a:rPr lang="fr-FR" sz="4000" b="1" dirty="0">
                <a:solidFill>
                  <a:schemeClr val="accent4"/>
                </a:solidFill>
              </a:rPr>
              <a:t>Les objectifs de cette option en terminale</a:t>
            </a:r>
            <a:br>
              <a:rPr lang="fr-FR" sz="4000" dirty="0">
                <a:solidFill>
                  <a:srgbClr val="FFFFFF"/>
                </a:solidFill>
                <a:effectLst/>
              </a:rPr>
            </a:br>
            <a:endParaRPr lang="fr-FR" sz="4000" dirty="0">
              <a:solidFill>
                <a:srgbClr val="FFFFFF"/>
              </a:solidFill>
            </a:endParaRPr>
          </a:p>
        </p:txBody>
      </p:sp>
      <p:cxnSp>
        <p:nvCxnSpPr>
          <p:cNvPr id="27" name="Straight Connector 2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60F2054F-C687-4CC9-9746-9B18FB8BB09B}"/>
              </a:ext>
            </a:extLst>
          </p:cNvPr>
          <p:cNvGraphicFramePr>
            <a:graphicFrameLocks noGrp="1"/>
          </p:cNvGraphicFramePr>
          <p:nvPr>
            <p:ph idx="1"/>
            <p:extLst>
              <p:ext uri="{D42A27DB-BD31-4B8C-83A1-F6EECF244321}">
                <p14:modId xmlns:p14="http://schemas.microsoft.com/office/powerpoint/2010/main" val="53789419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892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7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3198C3D-B8EF-7141-884B-B1BF1140C3E1}"/>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400" b="1">
                <a:solidFill>
                  <a:srgbClr val="FFFFFF"/>
                </a:solidFill>
              </a:rPr>
              <a:t>Comprendre les enjeux du monde contemporain par le prisme du droit</a:t>
            </a:r>
            <a:br>
              <a:rPr lang="en-US" sz="3400">
                <a:solidFill>
                  <a:srgbClr val="FFFFFF"/>
                </a:solidFill>
              </a:rPr>
            </a:br>
            <a:endParaRPr lang="en-US" sz="3400">
              <a:solidFill>
                <a:srgbClr val="FFFFFF"/>
              </a:solidFill>
            </a:endParaRPr>
          </a:p>
        </p:txBody>
      </p:sp>
      <p:pic>
        <p:nvPicPr>
          <p:cNvPr id="9" name="Image 8" descr="Une image contenant extérieur, bâtiment, horloge, grand&#10;&#10;Description générée automatiquement">
            <a:extLst>
              <a:ext uri="{FF2B5EF4-FFF2-40B4-BE49-F238E27FC236}">
                <a16:creationId xmlns:a16="http://schemas.microsoft.com/office/drawing/2014/main" id="{5AC2942B-4F95-7B4E-9965-070245887782}"/>
              </a:ext>
            </a:extLst>
          </p:cNvPr>
          <p:cNvPicPr>
            <a:picLocks noChangeAspect="1"/>
          </p:cNvPicPr>
          <p:nvPr/>
        </p:nvPicPr>
        <p:blipFill rotWithShape="1">
          <a:blip r:embed="rId2"/>
          <a:srcRect r="2907" b="-2"/>
          <a:stretch/>
        </p:blipFill>
        <p:spPr>
          <a:xfrm>
            <a:off x="327547" y="321733"/>
            <a:ext cx="7058306" cy="4107392"/>
          </a:xfrm>
          <a:prstGeom prst="rect">
            <a:avLst/>
          </a:prstGeom>
        </p:spPr>
      </p:pic>
      <p:sp>
        <p:nvSpPr>
          <p:cNvPr id="48" name="Rectangle 4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texte 3">
            <a:extLst>
              <a:ext uri="{FF2B5EF4-FFF2-40B4-BE49-F238E27FC236}">
                <a16:creationId xmlns:a16="http://schemas.microsoft.com/office/drawing/2014/main" id="{E5AEC395-B217-984F-8953-A5A7EB7216D5}"/>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1400">
                <a:solidFill>
                  <a:srgbClr val="FFFFFF"/>
                </a:solidFill>
              </a:rPr>
              <a:t>Le droit enrichit notre compréhension des grandes questions qui animent le débat public et dont se saisissent d’une autre façon les disciplines enseignées au lycée (philosophie, économie, histoire- géographie...)</a:t>
            </a:r>
          </a:p>
          <a:p>
            <a:pPr indent="-228600">
              <a:buFont typeface="Arial" panose="020B0604020202020204" pitchFamily="34" charset="0"/>
              <a:buChar char="•"/>
            </a:pPr>
            <a:r>
              <a:rPr lang="en-US" sz="1400">
                <a:solidFill>
                  <a:srgbClr val="FFFFFF"/>
                </a:solidFill>
              </a:rPr>
              <a:t>Par exemple :</a:t>
            </a:r>
          </a:p>
          <a:p>
            <a:pPr marL="342900" indent="-228600">
              <a:buFont typeface="Arial" panose="020B0604020202020204" pitchFamily="34" charset="0"/>
              <a:buChar char="•"/>
            </a:pPr>
            <a:r>
              <a:rPr lang="en-US" sz="1400">
                <a:solidFill>
                  <a:srgbClr val="FFFFFF"/>
                </a:solidFill>
              </a:rPr>
              <a:t>Le droit permet-il de lutter efficacement contre les discriminations ?</a:t>
            </a:r>
          </a:p>
          <a:p>
            <a:pPr marL="342900" indent="-228600">
              <a:buFont typeface="Arial" panose="020B0604020202020204" pitchFamily="34" charset="0"/>
              <a:buChar char="•"/>
            </a:pPr>
            <a:r>
              <a:rPr lang="en-US" sz="1400">
                <a:solidFill>
                  <a:srgbClr val="FFFFFF"/>
                </a:solidFill>
              </a:rPr>
              <a:t>L’absence de consentement est-il un critère suffisant en matière de violences sexuelles ?</a:t>
            </a:r>
          </a:p>
          <a:p>
            <a:pPr marL="342900" indent="-228600">
              <a:buFont typeface="Arial" panose="020B0604020202020204" pitchFamily="34" charset="0"/>
              <a:buChar char="•"/>
            </a:pPr>
            <a:r>
              <a:rPr lang="en-US" sz="1400">
                <a:solidFill>
                  <a:srgbClr val="FFFFFF"/>
                </a:solidFill>
              </a:rPr>
              <a:t>Le droit peut-il contraindre les États en matière de préservation de l’environnement ?</a:t>
            </a:r>
          </a:p>
          <a:p>
            <a:pPr indent="-228600">
              <a:buFont typeface="Arial" panose="020B0604020202020204" pitchFamily="34" charset="0"/>
              <a:buChar char="•"/>
            </a:pPr>
            <a:endParaRPr lang="en-US" sz="1400">
              <a:solidFill>
                <a:srgbClr val="FFFFFF"/>
              </a:solidFill>
            </a:endParaRPr>
          </a:p>
          <a:p>
            <a:pPr indent="-228600">
              <a:buFont typeface="Arial" panose="020B0604020202020204" pitchFamily="34" charset="0"/>
              <a:buChar char="•"/>
            </a:pPr>
            <a:r>
              <a:rPr lang="en-US" sz="1400">
                <a:solidFill>
                  <a:srgbClr val="FFFFFF"/>
                </a:solidFill>
              </a:rPr>
              <a:t>L’option DGEMC a pour but de donner aux élèves les moyens d’une réflexion instruite et argumentée.</a:t>
            </a:r>
          </a:p>
          <a:p>
            <a:pPr indent="-228600">
              <a:buFont typeface="Arial" panose="020B0604020202020204" pitchFamily="34" charset="0"/>
              <a:buChar char="•"/>
            </a:pPr>
            <a:endParaRPr lang="en-US" sz="1400">
              <a:solidFill>
                <a:srgbClr val="FFFFFF"/>
              </a:solidFill>
            </a:endParaRPr>
          </a:p>
        </p:txBody>
      </p:sp>
    </p:spTree>
    <p:extLst>
      <p:ext uri="{BB962C8B-B14F-4D97-AF65-F5344CB8AC3E}">
        <p14:creationId xmlns:p14="http://schemas.microsoft.com/office/powerpoint/2010/main" val="98908794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D4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EC9438C-5E81-7240-9E8B-780B5BC0D7E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700" b="1">
                <a:solidFill>
                  <a:srgbClr val="FFFFFF"/>
                </a:solidFill>
              </a:rPr>
              <a:t>Se faire une juste représentation du droit et de ses métiers</a:t>
            </a:r>
            <a:br>
              <a:rPr lang="en-US" sz="3700" b="1">
                <a:solidFill>
                  <a:srgbClr val="FFFFFF"/>
                </a:solidFill>
              </a:rPr>
            </a:br>
            <a:endParaRPr lang="en-US" sz="3700">
              <a:solidFill>
                <a:srgbClr val="FFFFFF"/>
              </a:solidFill>
            </a:endParaRPr>
          </a:p>
        </p:txBody>
      </p:sp>
      <p:pic>
        <p:nvPicPr>
          <p:cNvPr id="7" name="Image 6" descr="Une image contenant personne, habits, homme, complet&#10;&#10;Description générée automatiquement">
            <a:extLst>
              <a:ext uri="{FF2B5EF4-FFF2-40B4-BE49-F238E27FC236}">
                <a16:creationId xmlns:a16="http://schemas.microsoft.com/office/drawing/2014/main" id="{B4AC5E39-5A0A-CC4B-959B-F5092920B079}"/>
              </a:ext>
            </a:extLst>
          </p:cNvPr>
          <p:cNvPicPr>
            <a:picLocks noChangeAspect="1"/>
          </p:cNvPicPr>
          <p:nvPr/>
        </p:nvPicPr>
        <p:blipFill rotWithShape="1">
          <a:blip r:embed="rId2"/>
          <a:srcRect t="2536" r="1" b="9958"/>
          <a:stretch/>
        </p:blipFill>
        <p:spPr>
          <a:xfrm>
            <a:off x="327547" y="321733"/>
            <a:ext cx="7058306" cy="4107392"/>
          </a:xfrm>
          <a:prstGeom prst="rect">
            <a:avLst/>
          </a:prstGeom>
        </p:spPr>
      </p:pic>
      <p:sp>
        <p:nvSpPr>
          <p:cNvPr id="38" name="Rectangle 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texte 3">
            <a:extLst>
              <a:ext uri="{FF2B5EF4-FFF2-40B4-BE49-F238E27FC236}">
                <a16:creationId xmlns:a16="http://schemas.microsoft.com/office/drawing/2014/main" id="{BAFC1B7B-2992-3D4F-94B3-5E1B2785CFC7}"/>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1400" dirty="0" err="1">
                <a:solidFill>
                  <a:srgbClr val="FFFFFF"/>
                </a:solidFill>
              </a:rPr>
              <a:t>L’année</a:t>
            </a:r>
            <a:r>
              <a:rPr lang="en-US" sz="1400" dirty="0">
                <a:solidFill>
                  <a:srgbClr val="FFFFFF"/>
                </a:solidFill>
              </a:rPr>
              <a:t> de </a:t>
            </a:r>
            <a:r>
              <a:rPr lang="en-US" sz="1400" dirty="0" err="1">
                <a:solidFill>
                  <a:srgbClr val="FFFFFF"/>
                </a:solidFill>
              </a:rPr>
              <a:t>terminale</a:t>
            </a:r>
            <a:r>
              <a:rPr lang="en-US" sz="1400" dirty="0">
                <a:solidFill>
                  <a:srgbClr val="FFFFFF"/>
                </a:solidFill>
              </a:rPr>
              <a:t> </a:t>
            </a:r>
            <a:r>
              <a:rPr lang="en-US" sz="1400" dirty="0" err="1">
                <a:solidFill>
                  <a:srgbClr val="FFFFFF"/>
                </a:solidFill>
              </a:rPr>
              <a:t>est</a:t>
            </a:r>
            <a:r>
              <a:rPr lang="en-US" sz="1400" dirty="0">
                <a:solidFill>
                  <a:srgbClr val="FFFFFF"/>
                </a:solidFill>
              </a:rPr>
              <a:t> </a:t>
            </a:r>
            <a:r>
              <a:rPr lang="en-US" sz="1400" dirty="0" err="1">
                <a:solidFill>
                  <a:srgbClr val="FFFFFF"/>
                </a:solidFill>
              </a:rPr>
              <a:t>une</a:t>
            </a:r>
            <a:r>
              <a:rPr lang="en-US" sz="1400" dirty="0">
                <a:solidFill>
                  <a:srgbClr val="FFFFFF"/>
                </a:solidFill>
              </a:rPr>
              <a:t> </a:t>
            </a:r>
            <a:r>
              <a:rPr lang="en-US" sz="1400" dirty="0" err="1">
                <a:solidFill>
                  <a:srgbClr val="FFFFFF"/>
                </a:solidFill>
              </a:rPr>
              <a:t>année</a:t>
            </a:r>
            <a:r>
              <a:rPr lang="en-US" sz="1400" dirty="0">
                <a:solidFill>
                  <a:srgbClr val="FFFFFF"/>
                </a:solidFill>
              </a:rPr>
              <a:t> </a:t>
            </a:r>
            <a:r>
              <a:rPr lang="en-US" sz="1400" dirty="0" err="1">
                <a:solidFill>
                  <a:srgbClr val="FFFFFF"/>
                </a:solidFill>
              </a:rPr>
              <a:t>d’orientation</a:t>
            </a:r>
            <a:r>
              <a:rPr lang="en-US" sz="1400" dirty="0">
                <a:solidFill>
                  <a:srgbClr val="FFFFFF"/>
                </a:solidFill>
              </a:rPr>
              <a:t>. </a:t>
            </a:r>
            <a:r>
              <a:rPr lang="en-US" sz="1400" dirty="0" err="1">
                <a:solidFill>
                  <a:srgbClr val="FFFFFF"/>
                </a:solidFill>
              </a:rPr>
              <a:t>L’option</a:t>
            </a:r>
            <a:r>
              <a:rPr lang="en-US" sz="1400" dirty="0">
                <a:solidFill>
                  <a:srgbClr val="FFFFFF"/>
                </a:solidFill>
              </a:rPr>
              <a:t> DGEMC </a:t>
            </a:r>
            <a:r>
              <a:rPr lang="en-US" sz="1400" dirty="0" err="1">
                <a:solidFill>
                  <a:srgbClr val="FFFFFF"/>
                </a:solidFill>
              </a:rPr>
              <a:t>permettra</a:t>
            </a:r>
            <a:r>
              <a:rPr lang="en-US" sz="1400" dirty="0">
                <a:solidFill>
                  <a:srgbClr val="FFFFFF"/>
                </a:solidFill>
              </a:rPr>
              <a:t> aux </a:t>
            </a:r>
            <a:r>
              <a:rPr lang="en-US" sz="1400" dirty="0" err="1">
                <a:solidFill>
                  <a:srgbClr val="FFFFFF"/>
                </a:solidFill>
              </a:rPr>
              <a:t>élèves</a:t>
            </a:r>
            <a:r>
              <a:rPr lang="en-US" sz="1400" dirty="0">
                <a:solidFill>
                  <a:srgbClr val="FFFFFF"/>
                </a:solidFill>
              </a:rPr>
              <a:t> de </a:t>
            </a:r>
            <a:r>
              <a:rPr lang="en-US" sz="1400" dirty="0" err="1">
                <a:solidFill>
                  <a:srgbClr val="FFFFFF"/>
                </a:solidFill>
              </a:rPr>
              <a:t>mieux</a:t>
            </a:r>
            <a:r>
              <a:rPr lang="en-US" sz="1400" dirty="0">
                <a:solidFill>
                  <a:srgbClr val="FFFFFF"/>
                </a:solidFill>
              </a:rPr>
              <a:t> </a:t>
            </a:r>
            <a:r>
              <a:rPr lang="en-US" sz="1400" dirty="0" err="1">
                <a:solidFill>
                  <a:srgbClr val="FFFFFF"/>
                </a:solidFill>
              </a:rPr>
              <a:t>connaître</a:t>
            </a:r>
            <a:r>
              <a:rPr lang="en-US" sz="1400" dirty="0">
                <a:solidFill>
                  <a:srgbClr val="FFFFFF"/>
                </a:solidFill>
              </a:rPr>
              <a:t> la matière </a:t>
            </a:r>
            <a:r>
              <a:rPr lang="en-US" sz="1400" dirty="0" err="1">
                <a:solidFill>
                  <a:srgbClr val="FFFFFF"/>
                </a:solidFill>
              </a:rPr>
              <a:t>juridique</a:t>
            </a:r>
            <a:r>
              <a:rPr lang="en-US" sz="1400" dirty="0">
                <a:solidFill>
                  <a:srgbClr val="FFFFFF"/>
                </a:solidFill>
              </a:rPr>
              <a:t> et les métiers du droit. </a:t>
            </a:r>
            <a:r>
              <a:rPr lang="en-US" sz="1400" dirty="0" err="1">
                <a:solidFill>
                  <a:srgbClr val="FFFFFF"/>
                </a:solidFill>
              </a:rPr>
              <a:t>Ils</a:t>
            </a:r>
            <a:r>
              <a:rPr lang="en-US" sz="1400" dirty="0">
                <a:solidFill>
                  <a:srgbClr val="FFFFFF"/>
                </a:solidFill>
              </a:rPr>
              <a:t> </a:t>
            </a:r>
            <a:r>
              <a:rPr lang="en-US" sz="1400" dirty="0" err="1">
                <a:solidFill>
                  <a:srgbClr val="FFFFFF"/>
                </a:solidFill>
              </a:rPr>
              <a:t>pourront</a:t>
            </a:r>
            <a:r>
              <a:rPr lang="en-US" sz="1400" dirty="0">
                <a:solidFill>
                  <a:srgbClr val="FFFFFF"/>
                </a:solidFill>
              </a:rPr>
              <a:t> </a:t>
            </a:r>
            <a:r>
              <a:rPr lang="en-US" sz="1400" dirty="0" err="1">
                <a:solidFill>
                  <a:srgbClr val="FFFFFF"/>
                </a:solidFill>
              </a:rPr>
              <a:t>ainsi</a:t>
            </a:r>
            <a:r>
              <a:rPr lang="en-US" sz="1400" dirty="0">
                <a:solidFill>
                  <a:srgbClr val="FFFFFF"/>
                </a:solidFill>
              </a:rPr>
              <a:t> </a:t>
            </a:r>
            <a:r>
              <a:rPr lang="en-US" sz="1400" b="1" dirty="0" err="1">
                <a:solidFill>
                  <a:srgbClr val="FFFFFF"/>
                </a:solidFill>
              </a:rPr>
              <a:t>choisir</a:t>
            </a:r>
            <a:r>
              <a:rPr lang="en-US" sz="1400" b="1" dirty="0">
                <a:solidFill>
                  <a:srgbClr val="FFFFFF"/>
                </a:solidFill>
              </a:rPr>
              <a:t> </a:t>
            </a:r>
            <a:r>
              <a:rPr lang="en-US" sz="1400" b="1" dirty="0" err="1">
                <a:solidFill>
                  <a:srgbClr val="FFFFFF"/>
                </a:solidFill>
              </a:rPr>
              <a:t>leur</a:t>
            </a:r>
            <a:r>
              <a:rPr lang="en-US" sz="1400" b="1" dirty="0">
                <a:solidFill>
                  <a:srgbClr val="FFFFFF"/>
                </a:solidFill>
              </a:rPr>
              <a:t> orientation de manière </a:t>
            </a:r>
            <a:r>
              <a:rPr lang="en-US" sz="1400" b="1" dirty="0" err="1">
                <a:solidFill>
                  <a:srgbClr val="FFFFFF"/>
                </a:solidFill>
              </a:rPr>
              <a:t>éclairée</a:t>
            </a:r>
            <a:r>
              <a:rPr lang="en-US" sz="1400" dirty="0">
                <a:solidFill>
                  <a:srgbClr val="FFFFFF"/>
                </a:solidFill>
              </a:rPr>
              <a:t>.</a:t>
            </a:r>
          </a:p>
          <a:p>
            <a:pPr indent="-228600">
              <a:buFont typeface="Arial" panose="020B0604020202020204" pitchFamily="34" charset="0"/>
              <a:buChar char="•"/>
            </a:pPr>
            <a:endParaRPr lang="en-US" sz="1400" dirty="0">
              <a:solidFill>
                <a:srgbClr val="FFFFFF"/>
              </a:solidFill>
            </a:endParaRPr>
          </a:p>
          <a:p>
            <a:pPr indent="-228600">
              <a:buFont typeface="Arial" panose="020B0604020202020204" pitchFamily="34" charset="0"/>
              <a:buChar char="•"/>
            </a:pPr>
            <a:r>
              <a:rPr lang="en-US" sz="1400" b="1" dirty="0" err="1">
                <a:solidFill>
                  <a:srgbClr val="FFFFFF"/>
                </a:solidFill>
              </a:rPr>
              <a:t>L’enseignement</a:t>
            </a:r>
            <a:r>
              <a:rPr lang="en-US" sz="1400" b="1" dirty="0">
                <a:solidFill>
                  <a:srgbClr val="FFFFFF"/>
                </a:solidFill>
              </a:rPr>
              <a:t> DGEMC </a:t>
            </a:r>
            <a:r>
              <a:rPr lang="en-US" sz="1400" b="1" dirty="0" err="1">
                <a:solidFill>
                  <a:srgbClr val="FFFFFF"/>
                </a:solidFill>
              </a:rPr>
              <a:t>valorise</a:t>
            </a:r>
            <a:r>
              <a:rPr lang="en-US" sz="1400" b="1" dirty="0">
                <a:solidFill>
                  <a:srgbClr val="FFFFFF"/>
                </a:solidFill>
              </a:rPr>
              <a:t> les dossiers </a:t>
            </a:r>
            <a:r>
              <a:rPr lang="en-US" sz="1400" b="1" dirty="0" err="1">
                <a:solidFill>
                  <a:srgbClr val="FFFFFF"/>
                </a:solidFill>
              </a:rPr>
              <a:t>parcoursup</a:t>
            </a:r>
            <a:r>
              <a:rPr lang="en-US" sz="1400" b="1" dirty="0">
                <a:solidFill>
                  <a:srgbClr val="FFFFFF"/>
                </a:solidFill>
              </a:rPr>
              <a:t>, </a:t>
            </a:r>
            <a:r>
              <a:rPr lang="en-US" sz="1400" b="1" dirty="0" err="1">
                <a:solidFill>
                  <a:srgbClr val="FFFFFF"/>
                </a:solidFill>
              </a:rPr>
              <a:t>notamment</a:t>
            </a:r>
            <a:r>
              <a:rPr lang="en-US" sz="1400" b="1" dirty="0">
                <a:solidFill>
                  <a:srgbClr val="FFFFFF"/>
                </a:solidFill>
              </a:rPr>
              <a:t> pour : </a:t>
            </a:r>
            <a:endParaRPr lang="en-US" sz="1400" dirty="0">
              <a:solidFill>
                <a:srgbClr val="FFFFFF"/>
              </a:solidFill>
            </a:endParaRPr>
          </a:p>
          <a:p>
            <a:pPr indent="-228600">
              <a:buFont typeface="Arial" panose="020B0604020202020204" pitchFamily="34" charset="0"/>
              <a:buChar char="•"/>
            </a:pPr>
            <a:r>
              <a:rPr lang="en-US" sz="1400" dirty="0" err="1">
                <a:solidFill>
                  <a:srgbClr val="FFFFFF"/>
                </a:solidFill>
              </a:rPr>
              <a:t>Licences</a:t>
            </a:r>
            <a:r>
              <a:rPr lang="en-US" sz="1400" dirty="0">
                <a:solidFill>
                  <a:srgbClr val="FFFFFF"/>
                </a:solidFill>
              </a:rPr>
              <a:t> de droit </a:t>
            </a:r>
          </a:p>
          <a:p>
            <a:pPr indent="-228600">
              <a:buFont typeface="Arial" panose="020B0604020202020204" pitchFamily="34" charset="0"/>
              <a:buChar char="•"/>
            </a:pPr>
            <a:r>
              <a:rPr lang="en-US" sz="1400" dirty="0">
                <a:solidFill>
                  <a:srgbClr val="FFFFFF"/>
                </a:solidFill>
              </a:rPr>
              <a:t>IEP (</a:t>
            </a:r>
            <a:r>
              <a:rPr lang="en-US" sz="1400" dirty="0" err="1">
                <a:solidFill>
                  <a:srgbClr val="FFFFFF"/>
                </a:solidFill>
              </a:rPr>
              <a:t>Instituts</a:t>
            </a:r>
            <a:r>
              <a:rPr lang="en-US" sz="1400" dirty="0">
                <a:solidFill>
                  <a:srgbClr val="FFFFFF"/>
                </a:solidFill>
              </a:rPr>
              <a:t> </a:t>
            </a:r>
            <a:r>
              <a:rPr lang="en-US" sz="1400" dirty="0" err="1">
                <a:solidFill>
                  <a:srgbClr val="FFFFFF"/>
                </a:solidFill>
              </a:rPr>
              <a:t>d’études</a:t>
            </a:r>
            <a:r>
              <a:rPr lang="en-US" sz="1400" dirty="0">
                <a:solidFill>
                  <a:srgbClr val="FFFFFF"/>
                </a:solidFill>
              </a:rPr>
              <a:t> politiques)</a:t>
            </a:r>
          </a:p>
          <a:p>
            <a:pPr indent="-228600">
              <a:buFont typeface="Arial" panose="020B0604020202020204" pitchFamily="34" charset="0"/>
              <a:buChar char="•"/>
            </a:pPr>
            <a:r>
              <a:rPr lang="en-US" sz="1400" dirty="0">
                <a:solidFill>
                  <a:srgbClr val="FFFFFF"/>
                </a:solidFill>
              </a:rPr>
              <a:t>…</a:t>
            </a:r>
          </a:p>
          <a:p>
            <a:pPr indent="-228600">
              <a:buFont typeface="Arial" panose="020B0604020202020204" pitchFamily="34" charset="0"/>
              <a:buChar char="•"/>
            </a:pPr>
            <a:endParaRPr lang="en-US" sz="1400" dirty="0">
              <a:solidFill>
                <a:srgbClr val="FFFFFF"/>
              </a:solidFill>
            </a:endParaRPr>
          </a:p>
          <a:p>
            <a:pPr indent="-228600">
              <a:buFont typeface="Arial" panose="020B0604020202020204" pitchFamily="34" charset="0"/>
              <a:buChar char="•"/>
            </a:pPr>
            <a:r>
              <a:rPr lang="en-US" sz="1400" b="1" dirty="0" err="1">
                <a:solidFill>
                  <a:srgbClr val="FFFFFF"/>
                </a:solidFill>
              </a:rPr>
              <a:t>L’option</a:t>
            </a:r>
            <a:r>
              <a:rPr lang="en-US" sz="1400" b="1" dirty="0">
                <a:solidFill>
                  <a:srgbClr val="FFFFFF"/>
                </a:solidFill>
              </a:rPr>
              <a:t> </a:t>
            </a:r>
            <a:r>
              <a:rPr lang="en-US" sz="1400" b="1" dirty="0" err="1">
                <a:solidFill>
                  <a:srgbClr val="FFFFFF"/>
                </a:solidFill>
              </a:rPr>
              <a:t>permet</a:t>
            </a:r>
            <a:r>
              <a:rPr lang="en-US" sz="1400" b="1" dirty="0">
                <a:solidFill>
                  <a:srgbClr val="FFFFFF"/>
                </a:solidFill>
              </a:rPr>
              <a:t> de </a:t>
            </a:r>
            <a:r>
              <a:rPr lang="en-US" sz="1400" b="1" dirty="0" err="1">
                <a:solidFill>
                  <a:srgbClr val="FFFFFF"/>
                </a:solidFill>
              </a:rPr>
              <a:t>découvrir</a:t>
            </a:r>
            <a:r>
              <a:rPr lang="en-US" sz="1400" b="1" dirty="0">
                <a:solidFill>
                  <a:srgbClr val="FFFFFF"/>
                </a:solidFill>
              </a:rPr>
              <a:t> les professions et les </a:t>
            </a:r>
            <a:r>
              <a:rPr lang="en-US" sz="1400" b="1" dirty="0" err="1">
                <a:solidFill>
                  <a:srgbClr val="FFFFFF"/>
                </a:solidFill>
              </a:rPr>
              <a:t>lieux</a:t>
            </a:r>
            <a:r>
              <a:rPr lang="en-US" sz="1400" b="1" dirty="0">
                <a:solidFill>
                  <a:srgbClr val="FFFFFF"/>
                </a:solidFill>
              </a:rPr>
              <a:t> du droit </a:t>
            </a:r>
            <a:endParaRPr lang="en-US" sz="1400" dirty="0">
              <a:solidFill>
                <a:srgbClr val="FFFFFF"/>
              </a:solidFill>
            </a:endParaRPr>
          </a:p>
        </p:txBody>
      </p:sp>
    </p:spTree>
    <p:extLst>
      <p:ext uri="{BB962C8B-B14F-4D97-AF65-F5344CB8AC3E}">
        <p14:creationId xmlns:p14="http://schemas.microsoft.com/office/powerpoint/2010/main" val="133175338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2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F2190B6-9D70-EC4B-BB9F-761143C3D9C6}"/>
              </a:ext>
            </a:extLst>
          </p:cNvPr>
          <p:cNvSpPr>
            <a:spLocks noGrp="1"/>
          </p:cNvSpPr>
          <p:nvPr>
            <p:ph type="title"/>
          </p:nvPr>
        </p:nvSpPr>
        <p:spPr>
          <a:xfrm>
            <a:off x="524256" y="4767072"/>
            <a:ext cx="6594189" cy="1625210"/>
          </a:xfrm>
        </p:spPr>
        <p:txBody>
          <a:bodyPr>
            <a:normAutofit/>
          </a:bodyPr>
          <a:lstStyle/>
          <a:p>
            <a:pPr algn="r"/>
            <a:r>
              <a:rPr lang="fr-FR" sz="3700" b="1">
                <a:solidFill>
                  <a:srgbClr val="FFFFFF"/>
                </a:solidFill>
              </a:rPr>
              <a:t>Consolider sa culture générale en vue de la poursuite d’études</a:t>
            </a:r>
            <a:br>
              <a:rPr lang="fr-FR" sz="3700">
                <a:solidFill>
                  <a:srgbClr val="FFFFFF"/>
                </a:solidFill>
              </a:rPr>
            </a:br>
            <a:endParaRPr lang="fr-FR" sz="3700">
              <a:solidFill>
                <a:srgbClr val="FFFFFF"/>
              </a:solidFill>
            </a:endParaRPr>
          </a:p>
        </p:txBody>
      </p:sp>
      <p:pic>
        <p:nvPicPr>
          <p:cNvPr id="5" name="Image 4" descr="Une image contenant extérieur, bâtiment, groupe, rue&#10;&#10;Description générée automatiquement">
            <a:extLst>
              <a:ext uri="{FF2B5EF4-FFF2-40B4-BE49-F238E27FC236}">
                <a16:creationId xmlns:a16="http://schemas.microsoft.com/office/drawing/2014/main" id="{39DF54DF-C407-604C-B4EB-6C76BB4C66FB}"/>
              </a:ext>
            </a:extLst>
          </p:cNvPr>
          <p:cNvPicPr>
            <a:picLocks noChangeAspect="1"/>
          </p:cNvPicPr>
          <p:nvPr/>
        </p:nvPicPr>
        <p:blipFill rotWithShape="1">
          <a:blip r:embed="rId2"/>
          <a:srcRect t="4371" r="1" b="8451"/>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0DF07C95-7D76-6B48-AAC9-B0C612F80295}"/>
              </a:ext>
            </a:extLst>
          </p:cNvPr>
          <p:cNvSpPr>
            <a:spLocks noGrp="1"/>
          </p:cNvSpPr>
          <p:nvPr>
            <p:ph idx="1"/>
          </p:nvPr>
        </p:nvSpPr>
        <p:spPr>
          <a:xfrm>
            <a:off x="8029319" y="917725"/>
            <a:ext cx="3424739" cy="4852362"/>
          </a:xfrm>
        </p:spPr>
        <p:txBody>
          <a:bodyPr anchor="ctr">
            <a:normAutofit/>
          </a:bodyPr>
          <a:lstStyle/>
          <a:p>
            <a:pPr marL="0" indent="0">
              <a:buNone/>
            </a:pPr>
            <a:r>
              <a:rPr lang="fr-FR" sz="2000">
                <a:solidFill>
                  <a:srgbClr val="FFFFFF"/>
                </a:solidFill>
              </a:rPr>
              <a:t>Conformément aux attendus de parcoursup, les élèves développeront :</a:t>
            </a:r>
          </a:p>
          <a:p>
            <a:r>
              <a:rPr lang="fr-FR" sz="2000">
                <a:solidFill>
                  <a:srgbClr val="FFFFFF"/>
                </a:solidFill>
              </a:rPr>
              <a:t> leurs capacités d’analyse et de synthèse ;</a:t>
            </a:r>
          </a:p>
          <a:p>
            <a:r>
              <a:rPr lang="fr-FR" sz="2000">
                <a:solidFill>
                  <a:srgbClr val="FFFFFF"/>
                </a:solidFill>
              </a:rPr>
              <a:t> leurs compétences d’argumentation ;</a:t>
            </a:r>
          </a:p>
          <a:p>
            <a:r>
              <a:rPr lang="fr-FR" sz="2000">
                <a:solidFill>
                  <a:srgbClr val="FFFFFF"/>
                </a:solidFill>
              </a:rPr>
              <a:t> leur maîtrise de l’expression écrite ;</a:t>
            </a:r>
          </a:p>
          <a:p>
            <a:r>
              <a:rPr lang="fr-FR" sz="2000">
                <a:solidFill>
                  <a:srgbClr val="FFFFFF"/>
                </a:solidFill>
              </a:rPr>
              <a:t> leur aisance à l’oral dont ils auront le bénéfice dès l’épreuve du grand oral.</a:t>
            </a:r>
          </a:p>
          <a:p>
            <a:endParaRPr lang="fr-FR" sz="2000">
              <a:solidFill>
                <a:srgbClr val="FFFFFF"/>
              </a:solidFill>
            </a:endParaRPr>
          </a:p>
        </p:txBody>
      </p:sp>
    </p:spTree>
    <p:extLst>
      <p:ext uri="{BB962C8B-B14F-4D97-AF65-F5344CB8AC3E}">
        <p14:creationId xmlns:p14="http://schemas.microsoft.com/office/powerpoint/2010/main" val="401407063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intérieur, pièce, table, chaise&#10;&#10;Description générée automatiquement">
            <a:extLst>
              <a:ext uri="{FF2B5EF4-FFF2-40B4-BE49-F238E27FC236}">
                <a16:creationId xmlns:a16="http://schemas.microsoft.com/office/drawing/2014/main" id="{7110F3AF-C8A0-AA4E-8BA0-10D23100A43E}"/>
              </a:ext>
            </a:extLst>
          </p:cNvPr>
          <p:cNvPicPr>
            <a:picLocks noGrp="1" noChangeAspect="1"/>
          </p:cNvPicPr>
          <p:nvPr>
            <p:ph idx="1"/>
          </p:nvPr>
        </p:nvPicPr>
        <p:blipFill rotWithShape="1">
          <a:blip r:embed="rId2">
            <a:alphaModFix amt="35000"/>
          </a:blip>
          <a:srcRect t="10649" b="4124"/>
          <a:stretch/>
        </p:blipFill>
        <p:spPr>
          <a:xfrm>
            <a:off x="20" y="10"/>
            <a:ext cx="12191980" cy="6857990"/>
          </a:xfrm>
          <a:prstGeom prst="rect">
            <a:avLst/>
          </a:prstGeom>
          <a:solidFill>
            <a:schemeClr val="bg1">
              <a:lumMod val="75000"/>
              <a:lumOff val="25000"/>
              <a:alpha val="66000"/>
            </a:schemeClr>
          </a:solidFill>
        </p:spPr>
      </p:pic>
      <p:sp>
        <p:nvSpPr>
          <p:cNvPr id="6" name="Rectangle 5">
            <a:extLst>
              <a:ext uri="{FF2B5EF4-FFF2-40B4-BE49-F238E27FC236}">
                <a16:creationId xmlns:a16="http://schemas.microsoft.com/office/drawing/2014/main" id="{BF974328-A611-9843-95A7-4904C441BB56}"/>
              </a:ext>
            </a:extLst>
          </p:cNvPr>
          <p:cNvSpPr/>
          <p:nvPr/>
        </p:nvSpPr>
        <p:spPr>
          <a:xfrm>
            <a:off x="838200" y="365125"/>
            <a:ext cx="10515600" cy="1325563"/>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p>
            <a:pPr algn="ctr" defTabSz="914400">
              <a:lnSpc>
                <a:spcPct val="90000"/>
              </a:lnSpc>
              <a:spcBef>
                <a:spcPct val="0"/>
              </a:spcBef>
              <a:spcAft>
                <a:spcPts val="600"/>
              </a:spcAft>
            </a:pPr>
            <a:r>
              <a:rPr lang="en-US" sz="4400" b="1" dirty="0">
                <a:solidFill>
                  <a:schemeClr val="accent4"/>
                </a:solidFill>
                <a:ea typeface="+mj-ea"/>
                <a:cs typeface="+mj-cs"/>
              </a:rPr>
              <a:t>Le cadre de </a:t>
            </a:r>
            <a:r>
              <a:rPr lang="en-US" sz="4400" b="1" dirty="0" err="1">
                <a:solidFill>
                  <a:schemeClr val="accent4"/>
                </a:solidFill>
                <a:ea typeface="+mj-ea"/>
                <a:cs typeface="+mj-cs"/>
              </a:rPr>
              <a:t>l’option</a:t>
            </a:r>
            <a:r>
              <a:rPr lang="en-US" sz="4400" b="1" dirty="0">
                <a:solidFill>
                  <a:schemeClr val="accent4"/>
                </a:solidFill>
                <a:ea typeface="+mj-ea"/>
                <a:cs typeface="+mj-cs"/>
              </a:rPr>
              <a:t> DGEMC</a:t>
            </a:r>
            <a:endParaRPr lang="en-US" sz="4400" dirty="0">
              <a:solidFill>
                <a:schemeClr val="accent4"/>
              </a:solidFill>
              <a:ea typeface="+mj-ea"/>
              <a:cs typeface="+mj-cs"/>
            </a:endParaRPr>
          </a:p>
        </p:txBody>
      </p:sp>
      <p:sp>
        <p:nvSpPr>
          <p:cNvPr id="7" name="Rectangle 6">
            <a:extLst>
              <a:ext uri="{FF2B5EF4-FFF2-40B4-BE49-F238E27FC236}">
                <a16:creationId xmlns:a16="http://schemas.microsoft.com/office/drawing/2014/main" id="{75A917CF-4B1B-7142-905C-A7273209D592}"/>
              </a:ext>
            </a:extLst>
          </p:cNvPr>
          <p:cNvSpPr/>
          <p:nvPr/>
        </p:nvSpPr>
        <p:spPr>
          <a:xfrm>
            <a:off x="838200" y="2387599"/>
            <a:ext cx="10515600" cy="2370668"/>
          </a:xfrm>
          <a:prstGeom prst="rect">
            <a:avLst/>
          </a:prstGeom>
          <a:solidFill>
            <a:schemeClr val="bg1">
              <a:lumMod val="75000"/>
              <a:lumOff val="25000"/>
              <a:alpha val="74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800" dirty="0">
                <a:solidFill>
                  <a:srgbClr val="FFFFFF"/>
                </a:solidFill>
              </a:rPr>
              <a:t>3 </a:t>
            </a:r>
            <a:r>
              <a:rPr lang="en-US" sz="2800" dirty="0" err="1">
                <a:solidFill>
                  <a:srgbClr val="FFFFFF"/>
                </a:solidFill>
              </a:rPr>
              <a:t>heures</a:t>
            </a:r>
            <a:r>
              <a:rPr lang="en-US" sz="2800" dirty="0">
                <a:solidFill>
                  <a:srgbClr val="FFFFFF"/>
                </a:solidFill>
              </a:rPr>
              <a:t> par </a:t>
            </a:r>
            <a:r>
              <a:rPr lang="en-US" sz="2800" dirty="0" err="1">
                <a:solidFill>
                  <a:srgbClr val="FFFFFF"/>
                </a:solidFill>
              </a:rPr>
              <a:t>semaine</a:t>
            </a:r>
            <a:endParaRPr lang="en-US" sz="2800" dirty="0">
              <a:solidFill>
                <a:srgbClr val="FFFFFF"/>
              </a:solidFill>
            </a:endParaRPr>
          </a:p>
          <a:p>
            <a:pPr indent="-228600" defTabSz="914400">
              <a:lnSpc>
                <a:spcPct val="90000"/>
              </a:lnSpc>
              <a:spcAft>
                <a:spcPts val="600"/>
              </a:spcAft>
              <a:buFont typeface="Arial" panose="020B0604020202020204" pitchFamily="34" charset="0"/>
              <a:buChar char="•"/>
            </a:pPr>
            <a:r>
              <a:rPr lang="en-US" sz="2800" dirty="0">
                <a:solidFill>
                  <a:srgbClr val="FFFFFF"/>
                </a:solidFill>
              </a:rPr>
              <a:t>Un </a:t>
            </a:r>
            <a:r>
              <a:rPr lang="en-US" sz="2800" dirty="0" err="1">
                <a:solidFill>
                  <a:srgbClr val="FFFFFF"/>
                </a:solidFill>
              </a:rPr>
              <a:t>programme</a:t>
            </a:r>
            <a:r>
              <a:rPr lang="en-US" sz="2800" dirty="0">
                <a:solidFill>
                  <a:srgbClr val="FFFFFF"/>
                </a:solidFill>
              </a:rPr>
              <a:t> </a:t>
            </a:r>
            <a:r>
              <a:rPr lang="en-US" sz="2800" dirty="0" err="1">
                <a:solidFill>
                  <a:srgbClr val="FFFFFF"/>
                </a:solidFill>
              </a:rPr>
              <a:t>étendu</a:t>
            </a:r>
            <a:r>
              <a:rPr lang="en-US" sz="2800" dirty="0">
                <a:solidFill>
                  <a:srgbClr val="FFFFFF"/>
                </a:solidFill>
              </a:rPr>
              <a:t> et </a:t>
            </a:r>
            <a:r>
              <a:rPr lang="en-US" sz="2800" dirty="0" err="1">
                <a:solidFill>
                  <a:srgbClr val="FFFFFF"/>
                </a:solidFill>
              </a:rPr>
              <a:t>ambitieux</a:t>
            </a:r>
            <a:r>
              <a:rPr lang="en-US" sz="2800" dirty="0">
                <a:solidFill>
                  <a:srgbClr val="FFFFFF"/>
                </a:solidFill>
              </a:rPr>
              <a:t> : </a:t>
            </a:r>
            <a:r>
              <a:rPr lang="en-US" sz="2800" dirty="0">
                <a:solidFill>
                  <a:schemeClr val="accent2"/>
                </a:solidFill>
                <a:hlinkClick r:id="rId3">
                  <a:extLst>
                    <a:ext uri="{A12FA001-AC4F-418D-AE19-62706E023703}">
                      <ahyp:hlinkClr xmlns:ahyp="http://schemas.microsoft.com/office/drawing/2018/hyperlinkcolor" val="tx"/>
                    </a:ext>
                  </a:extLst>
                </a:hlinkClick>
              </a:rPr>
              <a:t>lien vers le programme</a:t>
            </a:r>
            <a:endParaRPr lang="en-US" sz="2800" dirty="0">
              <a:solidFill>
                <a:schemeClr val="accent2"/>
              </a:solidFill>
            </a:endParaRPr>
          </a:p>
          <a:p>
            <a:pPr indent="-228600" defTabSz="914400">
              <a:lnSpc>
                <a:spcPct val="90000"/>
              </a:lnSpc>
              <a:spcAft>
                <a:spcPts val="600"/>
              </a:spcAft>
              <a:buFont typeface="Arial" panose="020B0604020202020204" pitchFamily="34" charset="0"/>
              <a:buChar char="•"/>
            </a:pPr>
            <a:r>
              <a:rPr lang="en-US" sz="2800" dirty="0">
                <a:solidFill>
                  <a:srgbClr val="FFFFFF"/>
                </a:solidFill>
              </a:rPr>
              <a:t>Une </a:t>
            </a:r>
            <a:r>
              <a:rPr lang="en-US" sz="2800" dirty="0" err="1">
                <a:solidFill>
                  <a:srgbClr val="FFFFFF"/>
                </a:solidFill>
              </a:rPr>
              <a:t>évaluation</a:t>
            </a:r>
            <a:r>
              <a:rPr lang="en-US" sz="2800" dirty="0">
                <a:solidFill>
                  <a:srgbClr val="FFFFFF"/>
                </a:solidFill>
              </a:rPr>
              <a:t> </a:t>
            </a:r>
            <a:r>
              <a:rPr lang="en-US" sz="2800" dirty="0" err="1">
                <a:solidFill>
                  <a:srgbClr val="FFFFFF"/>
                </a:solidFill>
              </a:rPr>
              <a:t>en</a:t>
            </a:r>
            <a:r>
              <a:rPr lang="en-US" sz="2800" dirty="0">
                <a:solidFill>
                  <a:srgbClr val="FFFFFF"/>
                </a:solidFill>
              </a:rPr>
              <a:t> </a:t>
            </a:r>
            <a:r>
              <a:rPr lang="en-US" sz="2800" dirty="0" err="1">
                <a:solidFill>
                  <a:srgbClr val="FFFFFF"/>
                </a:solidFill>
              </a:rPr>
              <a:t>contrôle</a:t>
            </a:r>
            <a:r>
              <a:rPr lang="en-US" sz="2800" dirty="0">
                <a:solidFill>
                  <a:srgbClr val="FFFFFF"/>
                </a:solidFill>
              </a:rPr>
              <a:t> </a:t>
            </a:r>
            <a:r>
              <a:rPr lang="en-US" sz="2800" dirty="0" err="1">
                <a:solidFill>
                  <a:srgbClr val="FFFFFF"/>
                </a:solidFill>
              </a:rPr>
              <a:t>continu</a:t>
            </a:r>
            <a:r>
              <a:rPr lang="en-US" sz="2800" dirty="0">
                <a:solidFill>
                  <a:srgbClr val="FFFFFF"/>
                </a:solidFill>
              </a:rPr>
              <a:t> sans la pression d’un </a:t>
            </a:r>
            <a:r>
              <a:rPr lang="en-US" sz="2800" dirty="0" err="1">
                <a:solidFill>
                  <a:srgbClr val="FFFFFF"/>
                </a:solidFill>
              </a:rPr>
              <a:t>examen</a:t>
            </a:r>
            <a:r>
              <a:rPr lang="en-US" sz="2800" dirty="0">
                <a:solidFill>
                  <a:srgbClr val="FFFFFF"/>
                </a:solidFill>
              </a:rPr>
              <a:t>. </a:t>
            </a:r>
          </a:p>
          <a:p>
            <a:pPr indent="-228600" defTabSz="914400">
              <a:lnSpc>
                <a:spcPct val="90000"/>
              </a:lnSpc>
              <a:spcAft>
                <a:spcPts val="600"/>
              </a:spcAft>
              <a:buFont typeface="Arial" panose="020B0604020202020204" pitchFamily="34" charset="0"/>
              <a:buChar char="•"/>
            </a:pPr>
            <a:r>
              <a:rPr lang="en-US" sz="2800" dirty="0">
                <a:solidFill>
                  <a:srgbClr val="FFFFFF"/>
                </a:solidFill>
              </a:rPr>
              <a:t>Un blog pour se </a:t>
            </a:r>
            <a:r>
              <a:rPr lang="en-US" sz="2800" dirty="0" err="1">
                <a:solidFill>
                  <a:srgbClr val="FFFFFF"/>
                </a:solidFill>
              </a:rPr>
              <a:t>familiariser</a:t>
            </a:r>
            <a:r>
              <a:rPr lang="en-US" sz="2800" dirty="0">
                <a:solidFill>
                  <a:srgbClr val="FFFFFF"/>
                </a:solidFill>
              </a:rPr>
              <a:t> avec </a:t>
            </a:r>
            <a:r>
              <a:rPr lang="en-US" sz="2800" dirty="0" err="1">
                <a:solidFill>
                  <a:srgbClr val="FFFFFF"/>
                </a:solidFill>
              </a:rPr>
              <a:t>l’esprit</a:t>
            </a:r>
            <a:r>
              <a:rPr lang="en-US" sz="2800" dirty="0">
                <a:solidFill>
                  <a:srgbClr val="FFFFFF"/>
                </a:solidFill>
              </a:rPr>
              <a:t> DGEMC</a:t>
            </a:r>
            <a:r>
              <a:rPr lang="en-US" sz="2800" i="1" dirty="0">
                <a:solidFill>
                  <a:srgbClr val="FFFFFF"/>
                </a:solidFill>
              </a:rPr>
              <a:t> : </a:t>
            </a:r>
            <a:r>
              <a:rPr lang="en-US" sz="2800" dirty="0">
                <a:solidFill>
                  <a:schemeClr val="accent2"/>
                </a:solidFill>
                <a:hlinkClick r:id="rId4">
                  <a:extLst>
                    <a:ext uri="{A12FA001-AC4F-418D-AE19-62706E023703}">
                      <ahyp:hlinkClr xmlns:ahyp="http://schemas.microsoft.com/office/drawing/2018/hyperlinkcolor" val="tx"/>
                    </a:ext>
                  </a:extLst>
                </a:hlinkClick>
              </a:rPr>
              <a:t>lien vers </a:t>
            </a:r>
            <a:r>
              <a:rPr lang="en-US" sz="2800" i="1" dirty="0">
                <a:solidFill>
                  <a:schemeClr val="accent2"/>
                </a:solidFill>
                <a:hlinkClick r:id="rId4">
                  <a:extLst>
                    <a:ext uri="{A12FA001-AC4F-418D-AE19-62706E023703}">
                      <ahyp:hlinkClr xmlns:ahyp="http://schemas.microsoft.com/office/drawing/2018/hyperlinkcolor" val="tx"/>
                    </a:ext>
                  </a:extLst>
                </a:hlinkClick>
              </a:rPr>
              <a:t>l’ En-Droit</a:t>
            </a:r>
            <a:endParaRPr lang="en-US" sz="2800" dirty="0">
              <a:solidFill>
                <a:schemeClr val="accent2"/>
              </a:solidFill>
            </a:endParaRPr>
          </a:p>
          <a:p>
            <a:pPr indent="-228600" defTabSz="914400">
              <a:lnSpc>
                <a:spcPct val="90000"/>
              </a:lnSpc>
              <a:spcAft>
                <a:spcPts val="600"/>
              </a:spcAft>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322597340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intérieur, pièce, table, chaise&#10;&#10;Description générée automatiquement">
            <a:extLst>
              <a:ext uri="{FF2B5EF4-FFF2-40B4-BE49-F238E27FC236}">
                <a16:creationId xmlns:a16="http://schemas.microsoft.com/office/drawing/2014/main" id="{7110F3AF-C8A0-AA4E-8BA0-10D23100A43E}"/>
              </a:ext>
            </a:extLst>
          </p:cNvPr>
          <p:cNvPicPr>
            <a:picLocks noGrp="1" noChangeAspect="1"/>
          </p:cNvPicPr>
          <p:nvPr>
            <p:ph idx="1"/>
          </p:nvPr>
        </p:nvPicPr>
        <p:blipFill rotWithShape="1">
          <a:blip r:embed="rId2">
            <a:alphaModFix amt="35000"/>
          </a:blip>
          <a:srcRect t="10649" b="4124"/>
          <a:stretch/>
        </p:blipFill>
        <p:spPr>
          <a:xfrm>
            <a:off x="20" y="10"/>
            <a:ext cx="12191980" cy="6857990"/>
          </a:xfrm>
          <a:prstGeom prst="rect">
            <a:avLst/>
          </a:prstGeom>
          <a:solidFill>
            <a:schemeClr val="bg1">
              <a:lumMod val="75000"/>
              <a:lumOff val="25000"/>
              <a:alpha val="66000"/>
            </a:schemeClr>
          </a:solidFill>
        </p:spPr>
      </p:pic>
      <p:sp>
        <p:nvSpPr>
          <p:cNvPr id="6" name="Rectangle 5">
            <a:extLst>
              <a:ext uri="{FF2B5EF4-FFF2-40B4-BE49-F238E27FC236}">
                <a16:creationId xmlns:a16="http://schemas.microsoft.com/office/drawing/2014/main" id="{BF974328-A611-9843-95A7-4904C441BB56}"/>
              </a:ext>
            </a:extLst>
          </p:cNvPr>
          <p:cNvSpPr/>
          <p:nvPr/>
        </p:nvSpPr>
        <p:spPr>
          <a:xfrm>
            <a:off x="838200" y="365125"/>
            <a:ext cx="10515600" cy="1325563"/>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p>
            <a:pPr algn="ctr" defTabSz="914400">
              <a:lnSpc>
                <a:spcPct val="90000"/>
              </a:lnSpc>
              <a:spcBef>
                <a:spcPct val="0"/>
              </a:spcBef>
              <a:spcAft>
                <a:spcPts val="600"/>
              </a:spcAft>
            </a:pPr>
            <a:r>
              <a:rPr lang="en-US" sz="4400" b="1" dirty="0">
                <a:solidFill>
                  <a:schemeClr val="accent4"/>
                </a:solidFill>
                <a:ea typeface="+mj-ea"/>
                <a:cs typeface="+mj-cs"/>
              </a:rPr>
              <a:t>Le </a:t>
            </a:r>
            <a:r>
              <a:rPr lang="en-US" sz="4400" b="1" dirty="0" err="1">
                <a:solidFill>
                  <a:schemeClr val="accent4"/>
                </a:solidFill>
                <a:ea typeface="+mj-ea"/>
                <a:cs typeface="+mj-cs"/>
              </a:rPr>
              <a:t>programme</a:t>
            </a:r>
            <a:endParaRPr lang="en-US" sz="4400" dirty="0">
              <a:solidFill>
                <a:schemeClr val="accent4"/>
              </a:solidFill>
              <a:ea typeface="+mj-ea"/>
              <a:cs typeface="+mj-cs"/>
            </a:endParaRPr>
          </a:p>
        </p:txBody>
      </p:sp>
      <p:sp>
        <p:nvSpPr>
          <p:cNvPr id="7" name="Rectangle 6">
            <a:extLst>
              <a:ext uri="{FF2B5EF4-FFF2-40B4-BE49-F238E27FC236}">
                <a16:creationId xmlns:a16="http://schemas.microsoft.com/office/drawing/2014/main" id="{75A917CF-4B1B-7142-905C-A7273209D592}"/>
              </a:ext>
            </a:extLst>
          </p:cNvPr>
          <p:cNvSpPr/>
          <p:nvPr/>
        </p:nvSpPr>
        <p:spPr>
          <a:xfrm>
            <a:off x="382555" y="1511559"/>
            <a:ext cx="11625943" cy="4981316"/>
          </a:xfrm>
          <a:prstGeom prst="rect">
            <a:avLst/>
          </a:prstGeom>
          <a:solidFill>
            <a:schemeClr val="bg1">
              <a:lumMod val="75000"/>
              <a:lumOff val="25000"/>
              <a:alpha val="74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400" dirty="0">
                <a:solidFill>
                  <a:srgbClr val="FFFFFF"/>
                </a:solidFill>
              </a:rPr>
              <a:t>Introduction : </a:t>
            </a:r>
            <a:r>
              <a:rPr lang="en-US" sz="2400" dirty="0" err="1">
                <a:solidFill>
                  <a:srgbClr val="FFFFFF"/>
                </a:solidFill>
              </a:rPr>
              <a:t>Qu’est-ce</a:t>
            </a:r>
            <a:r>
              <a:rPr lang="en-US" sz="2400" dirty="0">
                <a:solidFill>
                  <a:srgbClr val="FFFFFF"/>
                </a:solidFill>
              </a:rPr>
              <a:t> que le droit ? </a:t>
            </a:r>
          </a:p>
          <a:p>
            <a:pPr indent="-228600" defTabSz="914400">
              <a:lnSpc>
                <a:spcPct val="90000"/>
              </a:lnSpc>
              <a:spcAft>
                <a:spcPts val="600"/>
              </a:spcAft>
              <a:buFont typeface="Arial" panose="020B0604020202020204" pitchFamily="34" charset="0"/>
              <a:buChar char="•"/>
            </a:pPr>
            <a:r>
              <a:rPr lang="en-US" sz="2400" dirty="0" err="1">
                <a:solidFill>
                  <a:srgbClr val="FFFFFF"/>
                </a:solidFill>
              </a:rPr>
              <a:t>Partie</a:t>
            </a:r>
            <a:r>
              <a:rPr lang="en-US" sz="2400" dirty="0">
                <a:solidFill>
                  <a:srgbClr val="FFFFFF"/>
                </a:solidFill>
              </a:rPr>
              <a:t> 1 : Comment le droit </a:t>
            </a:r>
            <a:r>
              <a:rPr lang="en-US" sz="2400" dirty="0" err="1">
                <a:solidFill>
                  <a:srgbClr val="FFFFFF"/>
                </a:solidFill>
              </a:rPr>
              <a:t>est-il</a:t>
            </a:r>
            <a:r>
              <a:rPr lang="en-US" sz="2400" dirty="0">
                <a:solidFill>
                  <a:srgbClr val="FFFFFF"/>
                </a:solidFill>
              </a:rPr>
              <a:t> </a:t>
            </a:r>
            <a:r>
              <a:rPr lang="en-US" sz="2400" dirty="0" err="1">
                <a:solidFill>
                  <a:srgbClr val="FFFFFF"/>
                </a:solidFill>
              </a:rPr>
              <a:t>organisé</a:t>
            </a:r>
            <a:r>
              <a:rPr lang="en-US" sz="2400" dirty="0">
                <a:solidFill>
                  <a:srgbClr val="FFFFFF"/>
                </a:solidFill>
              </a:rPr>
              <a:t> ?</a:t>
            </a:r>
          </a:p>
          <a:p>
            <a:pPr marL="1143000" lvl="2" indent="-457200" defTabSz="914400">
              <a:lnSpc>
                <a:spcPct val="90000"/>
              </a:lnSpc>
              <a:spcAft>
                <a:spcPts val="600"/>
              </a:spcAft>
              <a:buFont typeface="Wingdings" panose="05000000000000000000" pitchFamily="2" charset="2"/>
              <a:buChar char="ü"/>
            </a:pPr>
            <a:r>
              <a:rPr lang="en-US" sz="2000" dirty="0">
                <a:solidFill>
                  <a:schemeClr val="accent2"/>
                </a:solidFill>
              </a:rPr>
              <a:t>Sources du droit</a:t>
            </a:r>
          </a:p>
          <a:p>
            <a:pPr marL="1143000" lvl="2" indent="-457200" defTabSz="914400">
              <a:lnSpc>
                <a:spcPct val="90000"/>
              </a:lnSpc>
              <a:spcAft>
                <a:spcPts val="600"/>
              </a:spcAft>
              <a:buFont typeface="Wingdings" panose="05000000000000000000" pitchFamily="2" charset="2"/>
              <a:buChar char="ü"/>
            </a:pPr>
            <a:r>
              <a:rPr lang="en-US" sz="2000" dirty="0" err="1">
                <a:solidFill>
                  <a:schemeClr val="accent2"/>
                </a:solidFill>
              </a:rPr>
              <a:t>L’organisation</a:t>
            </a:r>
            <a:r>
              <a:rPr lang="en-US" sz="2000" dirty="0">
                <a:solidFill>
                  <a:schemeClr val="accent2"/>
                </a:solidFill>
              </a:rPr>
              <a:t> </a:t>
            </a:r>
            <a:r>
              <a:rPr lang="en-US" sz="2000" dirty="0" err="1">
                <a:solidFill>
                  <a:schemeClr val="accent2"/>
                </a:solidFill>
              </a:rPr>
              <a:t>judiciaire</a:t>
            </a:r>
            <a:r>
              <a:rPr lang="en-US" sz="2000" dirty="0">
                <a:solidFill>
                  <a:schemeClr val="accent2"/>
                </a:solidFill>
              </a:rPr>
              <a:t> </a:t>
            </a:r>
            <a:r>
              <a:rPr lang="en-US" sz="2000" dirty="0" err="1">
                <a:solidFill>
                  <a:schemeClr val="accent2"/>
                </a:solidFill>
              </a:rPr>
              <a:t>en</a:t>
            </a:r>
            <a:r>
              <a:rPr lang="en-US" sz="2000" dirty="0">
                <a:solidFill>
                  <a:schemeClr val="accent2"/>
                </a:solidFill>
              </a:rPr>
              <a:t> France</a:t>
            </a:r>
          </a:p>
          <a:p>
            <a:pPr marL="1143000" lvl="2" indent="-457200" defTabSz="914400">
              <a:lnSpc>
                <a:spcPct val="90000"/>
              </a:lnSpc>
              <a:spcAft>
                <a:spcPts val="600"/>
              </a:spcAft>
              <a:buFont typeface="Wingdings" panose="05000000000000000000" pitchFamily="2" charset="2"/>
              <a:buChar char="ü"/>
            </a:pPr>
            <a:r>
              <a:rPr lang="en-US" sz="2000" dirty="0">
                <a:solidFill>
                  <a:schemeClr val="accent2"/>
                </a:solidFill>
              </a:rPr>
              <a:t>Les relations </a:t>
            </a:r>
            <a:r>
              <a:rPr lang="en-US" sz="2000" dirty="0" err="1">
                <a:solidFill>
                  <a:schemeClr val="accent2"/>
                </a:solidFill>
              </a:rPr>
              <a:t>internationales</a:t>
            </a:r>
            <a:r>
              <a:rPr lang="en-US" sz="2000" dirty="0">
                <a:solidFill>
                  <a:schemeClr val="accent2"/>
                </a:solidFill>
              </a:rPr>
              <a:t> et le droit</a:t>
            </a:r>
            <a:r>
              <a:rPr lang="en-US" sz="2400" dirty="0">
                <a:solidFill>
                  <a:schemeClr val="accent2"/>
                </a:solidFill>
              </a:rPr>
              <a:t>		</a:t>
            </a:r>
          </a:p>
          <a:p>
            <a:pPr indent="-228600" defTabSz="914400">
              <a:lnSpc>
                <a:spcPct val="90000"/>
              </a:lnSpc>
              <a:spcAft>
                <a:spcPts val="600"/>
              </a:spcAft>
              <a:buFont typeface="Arial" panose="020B0604020202020204" pitchFamily="34" charset="0"/>
              <a:buChar char="•"/>
            </a:pPr>
            <a:r>
              <a:rPr lang="en-US" sz="2400" dirty="0" err="1">
                <a:solidFill>
                  <a:srgbClr val="FFFFFF"/>
                </a:solidFill>
              </a:rPr>
              <a:t>Partie</a:t>
            </a:r>
            <a:r>
              <a:rPr lang="en-US" sz="2400" dirty="0">
                <a:solidFill>
                  <a:srgbClr val="FFFFFF"/>
                </a:solidFill>
              </a:rPr>
              <a:t> 2 : Des questions </a:t>
            </a:r>
            <a:r>
              <a:rPr lang="en-US" sz="2400" dirty="0" err="1">
                <a:solidFill>
                  <a:srgbClr val="FFFFFF"/>
                </a:solidFill>
              </a:rPr>
              <a:t>juridiques</a:t>
            </a:r>
            <a:r>
              <a:rPr lang="en-US" sz="2400" dirty="0">
                <a:solidFill>
                  <a:srgbClr val="FFFFFF"/>
                </a:solidFill>
              </a:rPr>
              <a:t> </a:t>
            </a:r>
            <a:r>
              <a:rPr lang="en-US" sz="2400" dirty="0" err="1">
                <a:solidFill>
                  <a:srgbClr val="FFFFFF"/>
                </a:solidFill>
              </a:rPr>
              <a:t>contemporaines</a:t>
            </a:r>
            <a:r>
              <a:rPr lang="en-US" sz="2400" dirty="0">
                <a:solidFill>
                  <a:srgbClr val="FFFFFF"/>
                </a:solidFill>
              </a:rPr>
              <a:t> (au </a:t>
            </a:r>
            <a:r>
              <a:rPr lang="en-US" sz="2400" dirty="0" err="1">
                <a:solidFill>
                  <a:srgbClr val="FFFFFF"/>
                </a:solidFill>
              </a:rPr>
              <a:t>moins</a:t>
            </a:r>
            <a:r>
              <a:rPr lang="en-US" sz="2400" dirty="0">
                <a:solidFill>
                  <a:srgbClr val="FFFFFF"/>
                </a:solidFill>
              </a:rPr>
              <a:t> 3 themes):</a:t>
            </a:r>
          </a:p>
          <a:p>
            <a:pPr marL="1143000" lvl="2" indent="-457200" defTabSz="914400">
              <a:lnSpc>
                <a:spcPct val="90000"/>
              </a:lnSpc>
              <a:spcAft>
                <a:spcPts val="600"/>
              </a:spcAft>
              <a:buFont typeface="Wingdings" panose="05000000000000000000" pitchFamily="2" charset="2"/>
              <a:buChar char="ü"/>
            </a:pPr>
            <a:r>
              <a:rPr lang="en-US" sz="2000" dirty="0">
                <a:solidFill>
                  <a:schemeClr val="accent2"/>
                </a:solidFill>
              </a:rPr>
              <a:t>Les </a:t>
            </a:r>
            <a:r>
              <a:rPr lang="en-US" sz="2000" dirty="0" err="1">
                <a:solidFill>
                  <a:schemeClr val="accent2"/>
                </a:solidFill>
              </a:rPr>
              <a:t>sujets</a:t>
            </a:r>
            <a:r>
              <a:rPr lang="en-US" sz="2000" dirty="0">
                <a:solidFill>
                  <a:schemeClr val="accent2"/>
                </a:solidFill>
              </a:rPr>
              <a:t> de droits (ex : le </a:t>
            </a:r>
            <a:r>
              <a:rPr lang="en-US" sz="2000" dirty="0" err="1">
                <a:solidFill>
                  <a:schemeClr val="accent2"/>
                </a:solidFill>
              </a:rPr>
              <a:t>statut</a:t>
            </a:r>
            <a:r>
              <a:rPr lang="en-US" sz="2000" dirty="0">
                <a:solidFill>
                  <a:schemeClr val="accent2"/>
                </a:solidFill>
              </a:rPr>
              <a:t> </a:t>
            </a:r>
            <a:r>
              <a:rPr lang="en-US" sz="2000" dirty="0" err="1">
                <a:solidFill>
                  <a:schemeClr val="accent2"/>
                </a:solidFill>
              </a:rPr>
              <a:t>juridique</a:t>
            </a:r>
            <a:r>
              <a:rPr lang="en-US" sz="2000" dirty="0">
                <a:solidFill>
                  <a:schemeClr val="accent2"/>
                </a:solidFill>
              </a:rPr>
              <a:t> des </a:t>
            </a:r>
            <a:r>
              <a:rPr lang="en-US" sz="2000" dirty="0" err="1">
                <a:solidFill>
                  <a:schemeClr val="accent2"/>
                </a:solidFill>
              </a:rPr>
              <a:t>animaux</a:t>
            </a:r>
            <a:r>
              <a:rPr lang="en-US" sz="2000" dirty="0">
                <a:solidFill>
                  <a:schemeClr val="accent2"/>
                </a:solidFill>
              </a:rPr>
              <a:t>)</a:t>
            </a:r>
          </a:p>
          <a:p>
            <a:pPr marL="1143000" lvl="2" indent="-457200" defTabSz="914400">
              <a:lnSpc>
                <a:spcPct val="90000"/>
              </a:lnSpc>
              <a:spcAft>
                <a:spcPts val="600"/>
              </a:spcAft>
              <a:buFont typeface="Wingdings" panose="05000000000000000000" pitchFamily="2" charset="2"/>
              <a:buChar char="ü"/>
            </a:pPr>
            <a:r>
              <a:rPr lang="en-US" sz="2000" dirty="0" err="1">
                <a:solidFill>
                  <a:schemeClr val="accent2"/>
                </a:solidFill>
              </a:rPr>
              <a:t>Liberté</a:t>
            </a:r>
            <a:r>
              <a:rPr lang="en-US" sz="2000" dirty="0">
                <a:solidFill>
                  <a:schemeClr val="accent2"/>
                </a:solidFill>
              </a:rPr>
              <a:t>, égalité, </a:t>
            </a:r>
            <a:r>
              <a:rPr lang="en-US" sz="2000" dirty="0" err="1">
                <a:solidFill>
                  <a:schemeClr val="accent2"/>
                </a:solidFill>
              </a:rPr>
              <a:t>fraternité</a:t>
            </a:r>
            <a:r>
              <a:rPr lang="en-US" sz="2000" dirty="0">
                <a:solidFill>
                  <a:schemeClr val="accent2"/>
                </a:solidFill>
              </a:rPr>
              <a:t> (ex : les </a:t>
            </a:r>
            <a:r>
              <a:rPr lang="en-US" sz="2000" dirty="0" err="1">
                <a:solidFill>
                  <a:schemeClr val="accent2"/>
                </a:solidFill>
              </a:rPr>
              <a:t>libertés</a:t>
            </a:r>
            <a:r>
              <a:rPr lang="en-US" sz="2000" dirty="0">
                <a:solidFill>
                  <a:schemeClr val="accent2"/>
                </a:solidFill>
              </a:rPr>
              <a:t> </a:t>
            </a:r>
            <a:r>
              <a:rPr lang="en-US" sz="2000" dirty="0" err="1">
                <a:solidFill>
                  <a:schemeClr val="accent2"/>
                </a:solidFill>
              </a:rPr>
              <a:t>individuelles</a:t>
            </a:r>
            <a:r>
              <a:rPr lang="en-US" sz="2000" dirty="0">
                <a:solidFill>
                  <a:schemeClr val="accent2"/>
                </a:solidFill>
              </a:rPr>
              <a:t>, la </a:t>
            </a:r>
            <a:r>
              <a:rPr lang="en-US" sz="2000" dirty="0" err="1">
                <a:solidFill>
                  <a:schemeClr val="accent2"/>
                </a:solidFill>
              </a:rPr>
              <a:t>lutte</a:t>
            </a:r>
            <a:r>
              <a:rPr lang="en-US" sz="2000" dirty="0">
                <a:solidFill>
                  <a:schemeClr val="accent2"/>
                </a:solidFill>
              </a:rPr>
              <a:t> </a:t>
            </a:r>
            <a:r>
              <a:rPr lang="en-US" sz="2000" dirty="0" err="1">
                <a:solidFill>
                  <a:schemeClr val="accent2"/>
                </a:solidFill>
              </a:rPr>
              <a:t>contre</a:t>
            </a:r>
            <a:r>
              <a:rPr lang="en-US" sz="2000" dirty="0">
                <a:solidFill>
                  <a:schemeClr val="accent2"/>
                </a:solidFill>
              </a:rPr>
              <a:t> les discriminations)</a:t>
            </a:r>
          </a:p>
          <a:p>
            <a:pPr marL="1143000" lvl="2" indent="-457200" defTabSz="914400">
              <a:lnSpc>
                <a:spcPct val="90000"/>
              </a:lnSpc>
              <a:spcAft>
                <a:spcPts val="600"/>
              </a:spcAft>
              <a:buFont typeface="Wingdings" panose="05000000000000000000" pitchFamily="2" charset="2"/>
              <a:buChar char="ü"/>
            </a:pPr>
            <a:r>
              <a:rPr lang="en-US" sz="2000" dirty="0" err="1">
                <a:solidFill>
                  <a:schemeClr val="accent2"/>
                </a:solidFill>
              </a:rPr>
              <a:t>Personne</a:t>
            </a:r>
            <a:r>
              <a:rPr lang="en-US" sz="2000" dirty="0">
                <a:solidFill>
                  <a:schemeClr val="accent2"/>
                </a:solidFill>
              </a:rPr>
              <a:t> et </a:t>
            </a:r>
            <a:r>
              <a:rPr lang="en-US" sz="2000" dirty="0" err="1">
                <a:solidFill>
                  <a:schemeClr val="accent2"/>
                </a:solidFill>
              </a:rPr>
              <a:t>famille</a:t>
            </a:r>
            <a:r>
              <a:rPr lang="en-US" sz="2000" dirty="0">
                <a:solidFill>
                  <a:schemeClr val="accent2"/>
                </a:solidFill>
              </a:rPr>
              <a:t> (ex : les droits des </a:t>
            </a:r>
            <a:r>
              <a:rPr lang="en-US" sz="2000" dirty="0" err="1">
                <a:solidFill>
                  <a:schemeClr val="accent2"/>
                </a:solidFill>
              </a:rPr>
              <a:t>étrangers</a:t>
            </a:r>
            <a:r>
              <a:rPr lang="en-US" sz="2000" dirty="0">
                <a:solidFill>
                  <a:schemeClr val="accent2"/>
                </a:solidFill>
              </a:rPr>
              <a:t>, des enfants, la </a:t>
            </a:r>
            <a:r>
              <a:rPr lang="en-US" sz="2000" dirty="0" err="1">
                <a:solidFill>
                  <a:schemeClr val="accent2"/>
                </a:solidFill>
              </a:rPr>
              <a:t>façon</a:t>
            </a:r>
            <a:r>
              <a:rPr lang="en-US" sz="2000" dirty="0">
                <a:solidFill>
                  <a:schemeClr val="accent2"/>
                </a:solidFill>
              </a:rPr>
              <a:t> </a:t>
            </a:r>
            <a:r>
              <a:rPr lang="en-US" sz="2000" dirty="0" err="1">
                <a:solidFill>
                  <a:schemeClr val="accent2"/>
                </a:solidFill>
              </a:rPr>
              <a:t>dont</a:t>
            </a:r>
            <a:r>
              <a:rPr lang="en-US" sz="2000" dirty="0">
                <a:solidFill>
                  <a:schemeClr val="accent2"/>
                </a:solidFill>
              </a:rPr>
              <a:t> le droit </a:t>
            </a:r>
            <a:r>
              <a:rPr lang="en-US" sz="2000" dirty="0" err="1">
                <a:solidFill>
                  <a:schemeClr val="accent2"/>
                </a:solidFill>
              </a:rPr>
              <a:t>s’adapte</a:t>
            </a:r>
            <a:r>
              <a:rPr lang="en-US" sz="2000" dirty="0">
                <a:solidFill>
                  <a:schemeClr val="accent2"/>
                </a:solidFill>
              </a:rPr>
              <a:t> aux </a:t>
            </a:r>
            <a:r>
              <a:rPr lang="en-US" sz="2000" dirty="0" err="1">
                <a:solidFill>
                  <a:schemeClr val="accent2"/>
                </a:solidFill>
              </a:rPr>
              <a:t>évolutions</a:t>
            </a:r>
            <a:r>
              <a:rPr lang="en-US" sz="2000" dirty="0">
                <a:solidFill>
                  <a:schemeClr val="accent2"/>
                </a:solidFill>
              </a:rPr>
              <a:t> de la </a:t>
            </a:r>
            <a:r>
              <a:rPr lang="en-US" sz="2000" dirty="0" err="1">
                <a:solidFill>
                  <a:schemeClr val="accent2"/>
                </a:solidFill>
              </a:rPr>
              <a:t>famille</a:t>
            </a:r>
            <a:r>
              <a:rPr lang="en-US" sz="2000" dirty="0">
                <a:solidFill>
                  <a:schemeClr val="accent2"/>
                </a:solidFill>
              </a:rPr>
              <a:t>, la “</a:t>
            </a:r>
            <a:r>
              <a:rPr lang="en-US" sz="2000" dirty="0" err="1">
                <a:solidFill>
                  <a:schemeClr val="accent2"/>
                </a:solidFill>
              </a:rPr>
              <a:t>bioéthique</a:t>
            </a:r>
            <a:r>
              <a:rPr lang="en-US" sz="2000" dirty="0">
                <a:solidFill>
                  <a:schemeClr val="accent2"/>
                </a:solidFill>
              </a:rPr>
              <a:t>”…)</a:t>
            </a:r>
          </a:p>
          <a:p>
            <a:pPr marL="1143000" lvl="2" indent="-457200" defTabSz="914400">
              <a:lnSpc>
                <a:spcPct val="90000"/>
              </a:lnSpc>
              <a:spcAft>
                <a:spcPts val="600"/>
              </a:spcAft>
              <a:buFont typeface="Wingdings" panose="05000000000000000000" pitchFamily="2" charset="2"/>
              <a:buChar char="ü"/>
            </a:pPr>
            <a:r>
              <a:rPr lang="en-US" sz="2000" dirty="0" err="1">
                <a:solidFill>
                  <a:schemeClr val="accent2"/>
                </a:solidFill>
              </a:rPr>
              <a:t>L’entreprise</a:t>
            </a:r>
            <a:r>
              <a:rPr lang="en-US" sz="2000" dirty="0">
                <a:solidFill>
                  <a:schemeClr val="accent2"/>
                </a:solidFill>
              </a:rPr>
              <a:t> et le droit (ex : relation de travail)</a:t>
            </a:r>
          </a:p>
          <a:p>
            <a:pPr marL="1143000" lvl="2" indent="-457200" defTabSz="914400">
              <a:lnSpc>
                <a:spcPct val="90000"/>
              </a:lnSpc>
              <a:spcAft>
                <a:spcPts val="600"/>
              </a:spcAft>
              <a:buFont typeface="Wingdings" panose="05000000000000000000" pitchFamily="2" charset="2"/>
              <a:buChar char="ü"/>
            </a:pPr>
            <a:r>
              <a:rPr lang="en-US" sz="2000" dirty="0" err="1">
                <a:solidFill>
                  <a:schemeClr val="accent2"/>
                </a:solidFill>
              </a:rPr>
              <a:t>Création</a:t>
            </a:r>
            <a:r>
              <a:rPr lang="en-US" sz="2000" dirty="0">
                <a:solidFill>
                  <a:schemeClr val="accent2"/>
                </a:solidFill>
              </a:rPr>
              <a:t> et technologies </a:t>
            </a:r>
            <a:r>
              <a:rPr lang="en-US" sz="2000" dirty="0" err="1">
                <a:solidFill>
                  <a:schemeClr val="accent2"/>
                </a:solidFill>
              </a:rPr>
              <a:t>numériques</a:t>
            </a:r>
            <a:r>
              <a:rPr lang="en-US" sz="2000" dirty="0">
                <a:solidFill>
                  <a:schemeClr val="accent2"/>
                </a:solidFill>
              </a:rPr>
              <a:t> (ex : </a:t>
            </a:r>
            <a:r>
              <a:rPr lang="en-US" sz="2000" dirty="0" err="1">
                <a:solidFill>
                  <a:schemeClr val="accent2"/>
                </a:solidFill>
              </a:rPr>
              <a:t>propriétés</a:t>
            </a:r>
            <a:r>
              <a:rPr lang="en-US" sz="2000" dirty="0">
                <a:solidFill>
                  <a:schemeClr val="accent2"/>
                </a:solidFill>
              </a:rPr>
              <a:t> </a:t>
            </a:r>
            <a:r>
              <a:rPr lang="en-US" sz="2000" dirty="0" err="1">
                <a:solidFill>
                  <a:schemeClr val="accent2"/>
                </a:solidFill>
              </a:rPr>
              <a:t>intellectuelles</a:t>
            </a:r>
            <a:r>
              <a:rPr lang="en-US" sz="2000" dirty="0">
                <a:solidFill>
                  <a:schemeClr val="accent2"/>
                </a:solidFill>
              </a:rPr>
              <a:t>, intelligence </a:t>
            </a:r>
            <a:r>
              <a:rPr lang="en-US" sz="2000" dirty="0" err="1">
                <a:solidFill>
                  <a:schemeClr val="accent2"/>
                </a:solidFill>
              </a:rPr>
              <a:t>artificielle</a:t>
            </a:r>
            <a:r>
              <a:rPr lang="en-US" sz="2000" dirty="0">
                <a:solidFill>
                  <a:schemeClr val="accent2"/>
                </a:solidFill>
              </a:rPr>
              <a:t>)</a:t>
            </a:r>
            <a:endParaRPr lang="en-US" sz="1200" dirty="0">
              <a:solidFill>
                <a:srgbClr val="FFFFFF"/>
              </a:solidFill>
            </a:endParaRPr>
          </a:p>
        </p:txBody>
      </p:sp>
    </p:spTree>
    <p:extLst>
      <p:ext uri="{BB962C8B-B14F-4D97-AF65-F5344CB8AC3E}">
        <p14:creationId xmlns:p14="http://schemas.microsoft.com/office/powerpoint/2010/main" val="87037241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intérieur, table, marteau, assis&#10;&#10;Description générée automatiquement">
            <a:extLst>
              <a:ext uri="{FF2B5EF4-FFF2-40B4-BE49-F238E27FC236}">
                <a16:creationId xmlns:a16="http://schemas.microsoft.com/office/drawing/2014/main" id="{70B4E838-AB59-7B45-BB38-9D8C3881CBEA}"/>
              </a:ext>
            </a:extLst>
          </p:cNvPr>
          <p:cNvPicPr>
            <a:picLocks noGrp="1" noChangeAspect="1"/>
          </p:cNvPicPr>
          <p:nvPr>
            <p:ph idx="1"/>
          </p:nvPr>
        </p:nvPicPr>
        <p:blipFill rotWithShape="1">
          <a:blip r:embed="rId2"/>
          <a:srcRect t="6490" b="2162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4FCBCD8-FBA3-A940-B523-BB7B066C0A5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b="1" dirty="0">
                <a:solidFill>
                  <a:schemeClr val="accent4"/>
                </a:solidFill>
              </a:rPr>
              <a:t>DGEMC, Droit </a:t>
            </a:r>
            <a:r>
              <a:rPr lang="en-US" sz="4000" b="1" dirty="0" err="1">
                <a:solidFill>
                  <a:schemeClr val="accent4"/>
                </a:solidFill>
              </a:rPr>
              <a:t>devant</a:t>
            </a:r>
            <a:r>
              <a:rPr lang="en-US" sz="4000" b="1" dirty="0">
                <a:solidFill>
                  <a:schemeClr val="accent4"/>
                </a:solidFill>
              </a:rPr>
              <a:t>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14376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0</TotalTime>
  <Words>586</Words>
  <Application>Microsoft Office PowerPoint</Application>
  <PresentationFormat>Grand écran</PresentationFormat>
  <Paragraphs>50</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Calibri Light</vt:lpstr>
      <vt:lpstr>Wingdings</vt:lpstr>
      <vt:lpstr>Thème Office</vt:lpstr>
      <vt:lpstr>DROIT ET GRANDS ENJEUX DU MONDE CONTEMPORAIN (DGEMC) Une option désormais ouverte à TOUS les élèves de terminale </vt:lpstr>
      <vt:lpstr>Présentation PowerPoint</vt:lpstr>
      <vt:lpstr>Les objectifs de cette option en terminale </vt:lpstr>
      <vt:lpstr>Comprendre les enjeux du monde contemporain par le prisme du droit </vt:lpstr>
      <vt:lpstr>Se faire une juste représentation du droit et de ses métiers </vt:lpstr>
      <vt:lpstr>Consolider sa culture générale en vue de la poursuite d’études </vt:lpstr>
      <vt:lpstr>Présentation PowerPoint</vt:lpstr>
      <vt:lpstr>Présentation PowerPoint</vt:lpstr>
      <vt:lpstr>DGEMC, Droit devant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ET GRANDS ENJEUX DU MONDE CONTEMPORAIN (DGEMC) Une option désormais ouverte à TOUS les élèves de terminale</dc:title>
  <dc:creator>Thierry Novarese</dc:creator>
  <cp:lastModifiedBy>Aline FRANCOIS</cp:lastModifiedBy>
  <cp:revision>6</cp:revision>
  <dcterms:created xsi:type="dcterms:W3CDTF">2020-01-22T20:26:49Z</dcterms:created>
  <dcterms:modified xsi:type="dcterms:W3CDTF">2020-05-19T15:37:46Z</dcterms:modified>
</cp:coreProperties>
</file>