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67" r:id="rId4"/>
    <p:sldId id="293" r:id="rId5"/>
    <p:sldId id="294" r:id="rId6"/>
    <p:sldId id="292" r:id="rId7"/>
    <p:sldId id="288" r:id="rId8"/>
    <p:sldId id="259" r:id="rId9"/>
    <p:sldId id="263" r:id="rId10"/>
    <p:sldId id="285" r:id="rId11"/>
    <p:sldId id="286" r:id="rId12"/>
    <p:sldId id="287" r:id="rId13"/>
    <p:sldId id="291" r:id="rId14"/>
    <p:sldId id="289" r:id="rId15"/>
    <p:sldId id="262" r:id="rId16"/>
    <p:sldId id="272" r:id="rId17"/>
    <p:sldId id="284" r:id="rId18"/>
    <p:sldId id="265" r:id="rId19"/>
    <p:sldId id="264" r:id="rId20"/>
    <p:sldId id="258" r:id="rId21"/>
  </p:sldIdLst>
  <p:sldSz cx="9144000" cy="5143500" type="screen16x9"/>
  <p:notesSz cx="6858000" cy="9144000"/>
  <p:embeddedFontLst>
    <p:embeddedFont>
      <p:font typeface="Roboto Slab Light" charset="0"/>
      <p:regular r:id="rId23"/>
      <p:bold r:id="rId24"/>
    </p:embeddedFont>
    <p:embeddedFont>
      <p:font typeface="Lato Light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3821D8A4-BA92-4A52-9CE4-C58B03E56234}">
  <a:tblStyle styleId="{3821D8A4-BA92-4A52-9CE4-C58B03E562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4660"/>
  </p:normalViewPr>
  <p:slideViewPr>
    <p:cSldViewPr>
      <p:cViewPr varScale="1">
        <p:scale>
          <a:sx n="93" d="100"/>
          <a:sy n="93" d="100"/>
        </p:scale>
        <p:origin x="-374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2">
            <a:lumMod val="50000"/>
            <a:alpha val="11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60" r:id="rId8"/>
    <p:sldLayoutId id="2147483662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rltrees.com/private/id25989799?access=1749d363f32.18c92a7.70de9581e3e9a247426ad4f0333ff94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www.editions-hatier.fr/livre/maitriser-la-grammaire-anglaise-lecrit-et-loral-978221897133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rltrees.com/private/id25987909?access=1749d3aadb5.18c8b45.a3c546f99ee823795e862f2441f811e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english-attack.com/videobooster/history-channel/declaration-independence" TargetMode="External"/><Relationship Id="rId7" Type="http://schemas.openxmlformats.org/officeDocument/2006/relationships/hyperlink" Target="https://www.pearltrees.com/private/id25981492?access=1749d86619a.18c7234.aeaad4e08512fb2c05e56572d705930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english.qioz.fr/fr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join/jkR8ZjMQ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cid45678/le-cadre-europeen-commun-reference-pour-les-langu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rltrees.com/private/id25990650/item265091079?paccess=1749e649f67.fccf807.4a88ad054a5d6a07661bef760e095b0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glais.ac-versailles.fr/IMG/pdf/projet_epreuves_examen_llcer_tle_voie_g_113524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ducation.gouv.fr/pid285/bulletin_officiel.html?cid_bo=14119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earltrees.com/private/id25989788?access=1749d3c2694.18c929c.f3287c4fd7d518a223cb32db8b1fb0e6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843558"/>
            <a:ext cx="3629400" cy="3338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LLCE</a:t>
            </a:r>
            <a:br>
              <a:rPr lang="en" b="1" dirty="0" smtClean="0"/>
            </a:br>
            <a:r>
              <a:rPr lang="en" b="1" dirty="0" smtClean="0"/>
              <a:t>ANGLAIS</a:t>
            </a:r>
            <a:br>
              <a:rPr lang="en" b="1" dirty="0" smtClean="0"/>
            </a:br>
            <a:r>
              <a:rPr lang="en" b="1" dirty="0" smtClean="0"/>
              <a:t>1ères</a:t>
            </a:r>
            <a:br>
              <a:rPr lang="en" b="1" dirty="0" smtClean="0"/>
            </a:br>
            <a:r>
              <a:rPr lang="en" sz="2400" b="1" dirty="0" smtClean="0"/>
              <a:t>2019-2020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3563888" y="771550"/>
            <a:ext cx="3240360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i="1" dirty="0" smtClean="0">
                <a:solidFill>
                  <a:schemeClr val="accent2"/>
                </a:solidFill>
              </a:rPr>
              <a:t>Maîtriser la grammaire anglaise</a:t>
            </a:r>
            <a:r>
              <a:rPr lang="fr-FR" b="1" dirty="0" smtClean="0">
                <a:solidFill>
                  <a:schemeClr val="accent2"/>
                </a:solidFill>
              </a:rPr>
              <a:t> à l’écrit et à l’oral</a:t>
            </a:r>
            <a:endParaRPr lang="en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-FR" sz="1400" dirty="0" smtClean="0"/>
              <a:t>Wilfrid </a:t>
            </a:r>
            <a:r>
              <a:rPr lang="fr-FR" sz="1400" dirty="0" err="1" smtClean="0"/>
              <a:t>Rotgé</a:t>
            </a:r>
            <a:r>
              <a:rPr lang="fr-FR" sz="1400" dirty="0" smtClean="0"/>
              <a:t> &amp; Michèle </a:t>
            </a:r>
            <a:r>
              <a:rPr lang="fr-FR" sz="1400" dirty="0" err="1" smtClean="0"/>
              <a:t>Malavieille</a:t>
            </a:r>
            <a:endParaRPr lang="fr-FR" sz="1400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fr-FR" sz="1000" b="1" dirty="0" smtClean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-FR" sz="1000" b="1" dirty="0" smtClean="0"/>
              <a:t>Hatier, 19/06/2013                                                                                    ISBN 9782218971334</a:t>
            </a:r>
            <a:endParaRPr lang="fr-FR" sz="1000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1</a:t>
            </a:r>
            <a:br>
              <a:rPr lang="en" sz="2400" b="1" dirty="0" smtClean="0"/>
            </a:br>
            <a:r>
              <a:rPr lang="en" sz="2400" b="1" dirty="0" smtClean="0"/>
              <a:t>livre de </a:t>
            </a:r>
            <a:br>
              <a:rPr lang="en" sz="2400" b="1" dirty="0" smtClean="0"/>
            </a:br>
            <a:r>
              <a:rPr lang="en" sz="2400" b="1" dirty="0" smtClean="0"/>
              <a:t>grammaire</a:t>
            </a:r>
            <a:br>
              <a:rPr lang="en" sz="2400" b="1" dirty="0" smtClean="0"/>
            </a:br>
            <a:r>
              <a:rPr lang="en" sz="1600" b="1" dirty="0" smtClean="0"/>
              <a:t>format papier</a:t>
            </a:r>
            <a:endParaRPr sz="1600" b="1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8" name="Google Shape;395;p16"/>
          <p:cNvSpPr txBox="1">
            <a:spLocks/>
          </p:cNvSpPr>
          <p:nvPr/>
        </p:nvSpPr>
        <p:spPr>
          <a:xfrm>
            <a:off x="467544" y="4371950"/>
            <a:ext cx="71287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None/>
              <a:tabLst/>
              <a:defRPr/>
            </a:pPr>
            <a:r>
              <a:rPr lang="fr-FR" sz="1200" b="1" noProof="0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Exercices  supplémentaires de </a:t>
            </a:r>
            <a:r>
              <a:rPr lang="fr-FR" sz="1200" b="1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g</a:t>
            </a:r>
            <a:r>
              <a:rPr lang="fr-FR" sz="1200" b="1" noProof="0" dirty="0" err="1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rammaire</a:t>
            </a:r>
            <a:r>
              <a:rPr lang="fr-FR" sz="1200" b="1" noProof="0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, de vocabulaire, de c</a:t>
            </a:r>
            <a:r>
              <a:rPr lang="fr-FR" sz="1200" b="1" dirty="0" err="1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ompréhension</a:t>
            </a:r>
            <a:r>
              <a:rPr lang="fr-FR" sz="1200" b="1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  sur </a:t>
            </a:r>
            <a:r>
              <a:rPr lang="fr-FR" sz="1200" b="1" noProof="0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  <a:hlinkClick r:id="rId3"/>
              </a:rPr>
              <a:t>Pearltrees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2BDC7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 smtClean="0">
              <a:ln>
                <a:noFill/>
              </a:ln>
              <a:solidFill>
                <a:srgbClr val="02BDC7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2BDC7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" name="Image 8" descr="couverture_grammaire rotgé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1923678"/>
            <a:ext cx="1026728" cy="1512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2843808" y="1347614"/>
            <a:ext cx="4968552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L’épreuve écrite de </a:t>
            </a:r>
            <a:r>
              <a:rPr lang="fr-FR" b="1" dirty="0" smtClean="0">
                <a:solidFill>
                  <a:schemeClr val="accent1"/>
                </a:solidFill>
              </a:rPr>
              <a:t>terminale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prévoit une traduction avec </a:t>
            </a:r>
            <a:r>
              <a:rPr lang="fr-FR" b="1" dirty="0" smtClean="0">
                <a:solidFill>
                  <a:schemeClr val="accent2"/>
                </a:solidFill>
              </a:rPr>
              <a:t>dictionnaire unilingue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fr-FR" sz="1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Le format du dictionnaire (papier, en ligne…) n’est pas encore défini.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fr-FR" b="1" dirty="0" smtClean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Dictionnaire?</a:t>
            </a:r>
            <a:endParaRPr sz="1600" b="1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8" name="Google Shape;395;p16"/>
          <p:cNvSpPr txBox="1">
            <a:spLocks/>
          </p:cNvSpPr>
          <p:nvPr/>
        </p:nvSpPr>
        <p:spPr>
          <a:xfrm>
            <a:off x="467544" y="4371950"/>
            <a:ext cx="71287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None/>
              <a:tabLst/>
              <a:defRPr/>
            </a:pPr>
            <a:r>
              <a:rPr lang="fr-FR" sz="1200" b="1" noProof="0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Détail des dictionnaires et outils lexicaux à utiliser en ligne sur </a:t>
            </a:r>
            <a:r>
              <a:rPr lang="fr-FR" sz="1200" b="1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fr-FR" sz="1200" b="1" noProof="0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  <a:hlinkClick r:id="rId3"/>
              </a:rPr>
              <a:t>Pearltrees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2BDC7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 smtClean="0">
              <a:ln>
                <a:noFill/>
              </a:ln>
              <a:solidFill>
                <a:srgbClr val="02BDC7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2BDC7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7" name="Google Shape;659;p41"/>
          <p:cNvGrpSpPr/>
          <p:nvPr/>
        </p:nvGrpSpPr>
        <p:grpSpPr>
          <a:xfrm rot="20780469">
            <a:off x="5593606" y="3161159"/>
            <a:ext cx="1440160" cy="896636"/>
            <a:chOff x="1934025" y="1001650"/>
            <a:chExt cx="415300" cy="355600"/>
          </a:xfrm>
        </p:grpSpPr>
        <p:sp>
          <p:nvSpPr>
            <p:cNvPr id="10" name="Google Shape;660;p4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317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1;p4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317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2;p41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317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3;p4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317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987824" y="2211710"/>
            <a:ext cx="3371700" cy="6922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A5C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Applications</a:t>
            </a:r>
            <a:endParaRPr b="1" dirty="0"/>
          </a:p>
        </p:txBody>
      </p:sp>
      <p:sp>
        <p:nvSpPr>
          <p:cNvPr id="19" name="Google Shape;772;p41"/>
          <p:cNvSpPr/>
          <p:nvPr/>
        </p:nvSpPr>
        <p:spPr>
          <a:xfrm rot="19810127">
            <a:off x="3199585" y="1323077"/>
            <a:ext cx="531896" cy="993065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773;p41"/>
          <p:cNvGrpSpPr/>
          <p:nvPr/>
        </p:nvGrpSpPr>
        <p:grpSpPr>
          <a:xfrm>
            <a:off x="3995936" y="3075806"/>
            <a:ext cx="1296144" cy="1152128"/>
            <a:chOff x="2583100" y="2973775"/>
            <a:chExt cx="461550" cy="437200"/>
          </a:xfrm>
        </p:grpSpPr>
        <p:sp>
          <p:nvSpPr>
            <p:cNvPr id="27" name="Google Shape;774;p41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2222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5;p41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22225" cap="rnd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71;p41"/>
          <p:cNvSpPr/>
          <p:nvPr/>
        </p:nvSpPr>
        <p:spPr>
          <a:xfrm>
            <a:off x="4499992" y="1059582"/>
            <a:ext cx="783971" cy="1040822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2483768" y="771550"/>
            <a:ext cx="1872208" cy="3312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sz="1000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accent4"/>
                </a:solidFill>
              </a:rPr>
              <a:t>Compréhension orale           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200" dirty="0" smtClean="0"/>
              <a:t>Vocabulaire                                                    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200" dirty="0" smtClean="0"/>
              <a:t>Grammaire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200" dirty="0" smtClean="0"/>
              <a:t>En anglais uniquement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</p:txBody>
      </p:sp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467545" y="559475"/>
            <a:ext cx="181853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sur </a:t>
            </a:r>
            <a:br>
              <a:rPr lang="en" sz="2400" b="1" dirty="0" smtClean="0"/>
            </a:br>
            <a:r>
              <a:rPr lang="en" sz="2400" b="1" dirty="0" smtClean="0"/>
              <a:t>l’ENT</a:t>
            </a:r>
            <a:endParaRPr sz="1400" b="1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pic>
        <p:nvPicPr>
          <p:cNvPr id="12" name="Image 11" descr="english attack logo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843558"/>
            <a:ext cx="1073414" cy="710188"/>
          </a:xfrm>
          <a:prstGeom prst="rect">
            <a:avLst/>
          </a:prstGeom>
        </p:spPr>
      </p:pic>
      <p:pic>
        <p:nvPicPr>
          <p:cNvPr id="13" name="Image 12" descr="logo qioz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771550"/>
            <a:ext cx="792088" cy="768022"/>
          </a:xfrm>
          <a:prstGeom prst="rect">
            <a:avLst/>
          </a:prstGeom>
        </p:spPr>
      </p:pic>
      <p:sp>
        <p:nvSpPr>
          <p:cNvPr id="14" name="Google Shape;450;p22"/>
          <p:cNvSpPr txBox="1">
            <a:spLocks/>
          </p:cNvSpPr>
          <p:nvPr/>
        </p:nvSpPr>
        <p:spPr>
          <a:xfrm>
            <a:off x="4572000" y="339502"/>
            <a:ext cx="1944216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</a:pPr>
            <a:endParaRPr lang="fr-FR" sz="1000" dirty="0" smtClean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Wingdings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Remplacera 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English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kumimoji="0" lang="fr-FR" sz="1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Attack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kumimoji="0" lang="fr-FR" sz="12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dans le courant de l’année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Wingdings" pitchFamily="2" charset="2"/>
              <a:buChar char="ü"/>
              <a:tabLst/>
              <a:defRPr/>
            </a:pPr>
            <a:r>
              <a:rPr lang="fr-FR" sz="1200" baseline="0" dirty="0" smtClean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Déjà accessible individuellement depuis l’ENT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Wingdings" pitchFamily="2" charset="2"/>
              <a:buChar char="ü"/>
              <a:tabLst/>
              <a:defRPr/>
            </a:pPr>
            <a:r>
              <a:rPr lang="fr-FR" sz="1200" dirty="0" smtClean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Permet le travail de l’allemand, l’espagnol et l’anglais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Lato Light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2"/>
          </p:nvPr>
        </p:nvSpPr>
        <p:spPr>
          <a:xfrm>
            <a:off x="6444208" y="699542"/>
            <a:ext cx="2232248" cy="3456384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sz="1200" dirty="0" smtClean="0"/>
          </a:p>
          <a:p>
            <a:pPr>
              <a:buFont typeface="Wingdings" pitchFamily="2" charset="2"/>
              <a:buChar char="ü"/>
            </a:pPr>
            <a:endParaRPr lang="fr-FR" sz="1200" dirty="0" smtClean="0"/>
          </a:p>
          <a:p>
            <a:pPr>
              <a:buFont typeface="Wingdings" pitchFamily="2" charset="2"/>
              <a:buChar char="ü"/>
            </a:pPr>
            <a:r>
              <a:rPr lang="fr-FR" sz="1200" dirty="0" smtClean="0"/>
              <a:t>Pour retrouver les  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</a:rPr>
              <a:t>documents du cours</a:t>
            </a:r>
            <a:r>
              <a:rPr lang="fr-FR" sz="1200" dirty="0" smtClean="0"/>
              <a:t>, réécouter les enregistrements audio et vidéo</a:t>
            </a:r>
          </a:p>
          <a:p>
            <a:pPr>
              <a:buNone/>
            </a:pPr>
            <a:endParaRPr lang="fr-FR" sz="1200" dirty="0" smtClean="0"/>
          </a:p>
          <a:p>
            <a:pPr>
              <a:buFont typeface="Wingdings" pitchFamily="2" charset="2"/>
              <a:buChar char="ü"/>
            </a:pPr>
            <a:r>
              <a:rPr lang="fr-FR" sz="1200" dirty="0" smtClean="0"/>
              <a:t>Pour 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</a:rPr>
              <a:t>travailler en autonomie</a:t>
            </a:r>
          </a:p>
          <a:p>
            <a:pPr>
              <a:buNone/>
            </a:pPr>
            <a:endParaRPr lang="fr-FR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1200" dirty="0" smtClean="0">
                <a:solidFill>
                  <a:schemeClr val="tx1"/>
                </a:solidFill>
              </a:rPr>
              <a:t>Pour préparer                son 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</a:rPr>
              <a:t>portfolio</a:t>
            </a:r>
            <a:endParaRPr lang="fr-F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Image 15" descr="pearltrees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304" y="699542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3059832" y="987574"/>
            <a:ext cx="4176464" cy="3312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sz="1000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600" b="1" dirty="0" smtClean="0">
                <a:solidFill>
                  <a:srgbClr val="0070C0"/>
                </a:solidFill>
              </a:rPr>
              <a:t>Travail du lexique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600" dirty="0" smtClean="0"/>
              <a:t>Listes du cours partagées avec les élèves via un groupe classe                                             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600" dirty="0" smtClean="0"/>
              <a:t>Permet d’écouter les mots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600" dirty="0" smtClean="0"/>
              <a:t>Mémorisation par la répétition espacée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</p:txBody>
      </p:sp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467545" y="559475"/>
            <a:ext cx="181853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hors</a:t>
            </a:r>
            <a:br>
              <a:rPr lang="en" sz="2400" b="1" dirty="0" smtClean="0"/>
            </a:br>
            <a:r>
              <a:rPr lang="en" sz="2400" b="1" dirty="0" smtClean="0"/>
              <a:t>ENT</a:t>
            </a:r>
            <a:endParaRPr sz="1400" b="1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pic>
        <p:nvPicPr>
          <p:cNvPr id="10" name="Image 9" descr="QUIZLET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203598"/>
            <a:ext cx="1036320" cy="48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205424" y="2708950"/>
            <a:ext cx="524689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Activités proposées</a:t>
            </a:r>
            <a:endParaRPr sz="4000" b="1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2205425" y="3640155"/>
            <a:ext cx="473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fr-FR" dirty="0" smtClean="0"/>
              <a:t>d</a:t>
            </a:r>
            <a:r>
              <a:rPr lang="en" dirty="0" smtClean="0"/>
              <a:t>ans le cadre du cours de LLCE</a:t>
            </a:r>
            <a:endParaRPr dirty="0"/>
          </a:p>
        </p:txBody>
      </p:sp>
      <p:grpSp>
        <p:nvGrpSpPr>
          <p:cNvPr id="436" name="Google Shape;436;p21"/>
          <p:cNvGrpSpPr/>
          <p:nvPr/>
        </p:nvGrpSpPr>
        <p:grpSpPr>
          <a:xfrm rot="-587344">
            <a:off x="3338664" y="2128441"/>
            <a:ext cx="783593" cy="805927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5327" y="2007811"/>
            <a:ext cx="560288" cy="53341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540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779663"/>
            <a:ext cx="223398" cy="23291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grpSp>
        <p:nvGrpSpPr>
          <p:cNvPr id="19" name="Google Shape;955;p41"/>
          <p:cNvGrpSpPr/>
          <p:nvPr/>
        </p:nvGrpSpPr>
        <p:grpSpPr>
          <a:xfrm>
            <a:off x="4139953" y="915566"/>
            <a:ext cx="1152128" cy="1224136"/>
            <a:chOff x="5973900" y="318475"/>
            <a:chExt cx="401900" cy="380575"/>
          </a:xfrm>
        </p:grpSpPr>
        <p:sp>
          <p:nvSpPr>
            <p:cNvPr id="20" name="Google Shape;956;p41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7;p41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58;p41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9;p41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0;p41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61;p4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62;p41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63;p41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64;p41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65;p41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66;p41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67;p41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68;p41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69;p41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25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3923928" y="699542"/>
            <a:ext cx="2376264" cy="1501248"/>
          </a:xfrm>
          <a:prstGeom prst="ellipse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Macbeth</a:t>
            </a:r>
            <a:endParaRPr lang="en" sz="1800" b="1" dirty="0">
              <a:solidFill>
                <a:schemeClr val="accent5">
                  <a:lumMod val="60000"/>
                  <a:lumOff val="4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Verdi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Opéra de Massy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Mercredi 6 novembre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20h30-23h30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Gratuit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5364088" y="2787774"/>
            <a:ext cx="3027578" cy="144016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L’Age d’Or de la Peinture Anglaise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bg2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Musée du Luxembourg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 smtClean="0">
                <a:solidFill>
                  <a:schemeClr val="bg2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J</a:t>
            </a:r>
            <a:r>
              <a:rPr lang="en" sz="1100" b="1" dirty="0" smtClean="0">
                <a:solidFill>
                  <a:schemeClr val="bg2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anvier 2020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chemeClr val="bg2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Sur temps scolaire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chemeClr val="bg2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Gratuit</a:t>
            </a:r>
            <a:endParaRPr sz="1100" b="1" dirty="0">
              <a:solidFill>
                <a:schemeClr val="bg2">
                  <a:lumMod val="5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123728" y="2499742"/>
            <a:ext cx="2304256" cy="2005304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La Machine de Turing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bg2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Benoit Solès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Espace Culturel B. Vian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Les Ulis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V</a:t>
            </a: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endredi 11 octobre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20h30-22h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16€</a:t>
            </a:r>
            <a:endParaRPr sz="11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Théâtre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musique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peinture</a:t>
            </a:r>
            <a:b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1</a:t>
            </a:r>
            <a:r>
              <a:rPr lang="fr-FR" baseline="30000" dirty="0" smtClean="0">
                <a:solidFill>
                  <a:schemeClr val="bg1"/>
                </a:solidFill>
              </a:rPr>
              <a:t>er</a:t>
            </a:r>
            <a:r>
              <a:rPr lang="fr-FR" dirty="0" smtClean="0">
                <a:solidFill>
                  <a:schemeClr val="bg1"/>
                </a:solidFill>
              </a:rPr>
              <a:t> semestre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33" name="Google Shape;533;p31"/>
          <p:cNvCxnSpPr/>
          <p:nvPr/>
        </p:nvCxnSpPr>
        <p:spPr>
          <a:xfrm>
            <a:off x="1835696" y="3003798"/>
            <a:ext cx="288032" cy="36004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endCxn id="529" idx="3"/>
          </p:cNvCxnSpPr>
          <p:nvPr/>
        </p:nvCxnSpPr>
        <p:spPr>
          <a:xfrm flipV="1">
            <a:off x="3779912" y="1980937"/>
            <a:ext cx="492012" cy="605564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/>
          <p:nvPr/>
        </p:nvCxnSpPr>
        <p:spPr>
          <a:xfrm flipV="1">
            <a:off x="7956376" y="2355726"/>
            <a:ext cx="792088" cy="576064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/>
          <p:nvPr/>
        </p:nvCxnSpPr>
        <p:spPr>
          <a:xfrm>
            <a:off x="5796136" y="2067694"/>
            <a:ext cx="648072" cy="72008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80" name="Google Shape;643;p41"/>
          <p:cNvSpPr/>
          <p:nvPr/>
        </p:nvSpPr>
        <p:spPr>
          <a:xfrm>
            <a:off x="5580112" y="987574"/>
            <a:ext cx="242605" cy="279216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9050" cap="rnd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643;p41"/>
          <p:cNvSpPr/>
          <p:nvPr/>
        </p:nvSpPr>
        <p:spPr>
          <a:xfrm>
            <a:off x="5724128" y="1131590"/>
            <a:ext cx="242605" cy="279216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9050" cap="rnd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637;p41"/>
          <p:cNvGrpSpPr/>
          <p:nvPr/>
        </p:nvGrpSpPr>
        <p:grpSpPr>
          <a:xfrm rot="20581669">
            <a:off x="7771920" y="3401402"/>
            <a:ext cx="296236" cy="260482"/>
            <a:chOff x="1929775" y="320925"/>
            <a:chExt cx="423800" cy="372650"/>
          </a:xfrm>
        </p:grpSpPr>
        <p:sp>
          <p:nvSpPr>
            <p:cNvPr id="95" name="Google Shape;638;p4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39;p41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40;p41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41;p41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42;p41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637;p41"/>
          <p:cNvGrpSpPr/>
          <p:nvPr/>
        </p:nvGrpSpPr>
        <p:grpSpPr>
          <a:xfrm rot="2290488">
            <a:off x="8005195" y="3427529"/>
            <a:ext cx="296236" cy="260482"/>
            <a:chOff x="1929775" y="320925"/>
            <a:chExt cx="423800" cy="372650"/>
          </a:xfrm>
        </p:grpSpPr>
        <p:sp>
          <p:nvSpPr>
            <p:cNvPr id="107" name="Google Shape;638;p4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39;p41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40;p41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41;p41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42;p41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666;p41"/>
          <p:cNvSpPr/>
          <p:nvPr/>
        </p:nvSpPr>
        <p:spPr>
          <a:xfrm>
            <a:off x="3995936" y="3147814"/>
            <a:ext cx="282623" cy="25707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22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>
              <a:rot lat="0" lon="300000" rev="300000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666;p41"/>
          <p:cNvSpPr/>
          <p:nvPr/>
        </p:nvSpPr>
        <p:spPr>
          <a:xfrm rot="1316664">
            <a:off x="3826725" y="2982391"/>
            <a:ext cx="331852" cy="314873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22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>
              <a:rot lat="0" lon="300000" rev="300000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Image 116" descr="AGE 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5718">
            <a:off x="6670849" y="1149584"/>
            <a:ext cx="1236415" cy="1565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8" name="Image 117" descr="TU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0502">
            <a:off x="633085" y="3954390"/>
            <a:ext cx="2151814" cy="565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9" name="Image 118" descr="MACBE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555526"/>
            <a:ext cx="1008112" cy="790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3923928" y="411510"/>
            <a:ext cx="2520280" cy="2016224"/>
          </a:xfrm>
          <a:prstGeom prst="ellipse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Nuit Américaine</a:t>
            </a:r>
            <a:endParaRPr lang="en" sz="1800" b="1" dirty="0">
              <a:solidFill>
                <a:schemeClr val="accent5">
                  <a:lumMod val="60000"/>
                  <a:lumOff val="4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Barber, Gerschwin, Mackey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Théâtre de Saint Quentin en Yveline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Jeudi 26 mars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Sur temps scolaire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Gratuit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5580112" y="2715766"/>
            <a:ext cx="2808312" cy="144016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 smtClean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    </a:t>
            </a:r>
            <a:r>
              <a:rPr lang="fr-FR" sz="1800" b="1" dirty="0" smtClean="0">
                <a:solidFill>
                  <a:srgbClr val="92D050"/>
                </a:solidFill>
                <a:latin typeface="Lato Light"/>
                <a:ea typeface="Lato Light"/>
                <a:cs typeface="Lato Light"/>
                <a:sym typeface="Lato Light"/>
              </a:rPr>
              <a:t>VOYAGE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rgbClr val="92D050"/>
                </a:solidFill>
                <a:latin typeface="Lato Light"/>
                <a:ea typeface="Lato Light"/>
                <a:cs typeface="Lato Light"/>
                <a:sym typeface="Lato Light"/>
              </a:rPr>
              <a:t>    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rgbClr val="92D050"/>
                </a:solidFill>
                <a:latin typeface="Lato Light"/>
                <a:ea typeface="Lato Light"/>
                <a:cs typeface="Lato Light"/>
                <a:sym typeface="Lato Light"/>
              </a:rPr>
              <a:t>    LONDRES</a:t>
            </a:r>
          </a:p>
          <a:p>
            <a:pPr algn="ctr"/>
            <a:r>
              <a:rPr lang="fr-FR" sz="12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     F</a:t>
            </a:r>
            <a:r>
              <a:rPr lang="en" sz="12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in avril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 smtClean="0">
              <a:solidFill>
                <a:schemeClr val="accent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123728" y="2499742"/>
            <a:ext cx="2304256" cy="2005304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Fahrenheit 451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bg2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Ray Bradbury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bg2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Adaptation scénique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Espace Culturel B. Vian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Les Ulis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V</a:t>
            </a: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endredi 6 mars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20h30-22h30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14€</a:t>
            </a:r>
            <a:endParaRPr sz="11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Théâtre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musique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peinture</a:t>
            </a:r>
            <a:b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2</a:t>
            </a:r>
            <a:r>
              <a:rPr lang="fr-FR" baseline="30000" dirty="0" smtClean="0">
                <a:solidFill>
                  <a:schemeClr val="bg1"/>
                </a:solidFill>
              </a:rPr>
              <a:t>nd</a:t>
            </a:r>
            <a:r>
              <a:rPr lang="fr-FR" dirty="0" smtClean="0">
                <a:solidFill>
                  <a:schemeClr val="bg1"/>
                </a:solidFill>
              </a:rPr>
              <a:t> semestre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533" name="Google Shape;533;p31"/>
          <p:cNvCxnSpPr/>
          <p:nvPr/>
        </p:nvCxnSpPr>
        <p:spPr>
          <a:xfrm>
            <a:off x="1835696" y="3003798"/>
            <a:ext cx="288032" cy="36004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endCxn id="529" idx="3"/>
          </p:cNvCxnSpPr>
          <p:nvPr/>
        </p:nvCxnSpPr>
        <p:spPr>
          <a:xfrm flipV="1">
            <a:off x="3779912" y="2132465"/>
            <a:ext cx="513103" cy="454038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6" name="Google Shape;536;p31"/>
          <p:cNvCxnSpPr/>
          <p:nvPr/>
        </p:nvCxnSpPr>
        <p:spPr>
          <a:xfrm>
            <a:off x="5940152" y="2211710"/>
            <a:ext cx="504056" cy="576064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31" name="Google Shape;643;p41"/>
          <p:cNvSpPr/>
          <p:nvPr/>
        </p:nvSpPr>
        <p:spPr>
          <a:xfrm>
            <a:off x="5868144" y="915566"/>
            <a:ext cx="242605" cy="279216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9050" cap="rnd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43;p41"/>
          <p:cNvSpPr/>
          <p:nvPr/>
        </p:nvSpPr>
        <p:spPr>
          <a:xfrm>
            <a:off x="6012160" y="1059582"/>
            <a:ext cx="242605" cy="279216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9050" cap="rnd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832;p41"/>
          <p:cNvGrpSpPr/>
          <p:nvPr/>
        </p:nvGrpSpPr>
        <p:grpSpPr>
          <a:xfrm>
            <a:off x="5868144" y="3219822"/>
            <a:ext cx="542911" cy="576064"/>
            <a:chOff x="5941025" y="3634400"/>
            <a:chExt cx="467650" cy="467650"/>
          </a:xfrm>
        </p:grpSpPr>
        <p:sp>
          <p:nvSpPr>
            <p:cNvPr id="48" name="Google Shape;833;p4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34;p4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35;p4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36;p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37;p4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38;p4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644;p41"/>
          <p:cNvSpPr/>
          <p:nvPr/>
        </p:nvSpPr>
        <p:spPr>
          <a:xfrm rot="1007976">
            <a:off x="6131730" y="3026376"/>
            <a:ext cx="209403" cy="360040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5875" cap="rnd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66;p41"/>
          <p:cNvSpPr/>
          <p:nvPr/>
        </p:nvSpPr>
        <p:spPr>
          <a:xfrm rot="2463587">
            <a:off x="3779912" y="2931790"/>
            <a:ext cx="282623" cy="25707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22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>
              <a:rot lat="0" lon="300000" rev="300000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66;p41"/>
          <p:cNvSpPr/>
          <p:nvPr/>
        </p:nvSpPr>
        <p:spPr>
          <a:xfrm rot="1112749">
            <a:off x="3957473" y="3042068"/>
            <a:ext cx="282623" cy="25707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22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>
              <a:rot lat="0" lon="300000" rev="300000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Image 57" descr="FAHRENHE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651870"/>
            <a:ext cx="864096" cy="1074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9" name="Image 58" descr="NUIT AMERICA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3397">
            <a:off x="6372723" y="1156073"/>
            <a:ext cx="1267433" cy="1134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24" name="Google Shape;536;p31"/>
          <p:cNvCxnSpPr/>
          <p:nvPr/>
        </p:nvCxnSpPr>
        <p:spPr>
          <a:xfrm flipV="1">
            <a:off x="8244408" y="2715766"/>
            <a:ext cx="899592" cy="36004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028" name="Picture 4" descr="C:\Users\Isabelle_2\AppData\Local\Microsoft\Windows\Temporary Internet Files\Content.IE5\LI5CI4QH\London_(UK),_Westminster,_Elizabeth_Tower_--_2010_--_6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48039">
            <a:off x="6012161" y="4155926"/>
            <a:ext cx="1152128" cy="757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Isabelle_2\AppData\Local\Microsoft\Windows\Temporary Internet Files\Content.IE5\A25KOVZQ\Blackheath-Tower-bridge-in-london[1].jpg"/>
          <p:cNvPicPr>
            <a:picLocks noChangeAspect="1" noChangeArrowheads="1"/>
          </p:cNvPicPr>
          <p:nvPr/>
        </p:nvPicPr>
        <p:blipFill>
          <a:blip r:embed="rId6"/>
          <a:srcRect l="6951" r="3801" b="16400"/>
          <a:stretch>
            <a:fillRect/>
          </a:stretch>
        </p:blipFill>
        <p:spPr bwMode="auto">
          <a:xfrm rot="21324651">
            <a:off x="4961749" y="4055496"/>
            <a:ext cx="1121051" cy="787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92D050"/>
                </a:solidFill>
              </a:rPr>
              <a:t>Voyage à Londres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du 27 avril </a:t>
            </a:r>
            <a:br>
              <a:rPr lang="en" dirty="0" smtClean="0"/>
            </a:br>
            <a:r>
              <a:rPr lang="en" dirty="0" smtClean="0"/>
              <a:t>au 30 avril </a:t>
            </a:r>
            <a:endParaRPr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1547664" y="987574"/>
            <a:ext cx="4536504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b="1" dirty="0" smtClean="0"/>
              <a:t>           </a:t>
            </a:r>
            <a:r>
              <a:rPr lang="en" sz="1800" b="1" dirty="0" smtClean="0">
                <a:solidFill>
                  <a:schemeClr val="accent5"/>
                </a:solidFill>
              </a:rPr>
              <a:t>Organisation prévisionnelle</a:t>
            </a:r>
          </a:p>
          <a:p>
            <a:pPr marL="914400" lvl="2" indent="0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n" sz="1600" dirty="0" smtClean="0">
                <a:solidFill>
                  <a:schemeClr val="accent6">
                    <a:lumMod val="50000"/>
                  </a:schemeClr>
                </a:solidFill>
              </a:rPr>
              <a:t>trajet en </a:t>
            </a:r>
            <a:r>
              <a:rPr lang="en" sz="1600" b="1" dirty="0" smtClean="0">
                <a:solidFill>
                  <a:schemeClr val="accent3"/>
                </a:solidFill>
              </a:rPr>
              <a:t>Eurostar</a:t>
            </a:r>
          </a:p>
          <a:p>
            <a:pPr marL="914400" lvl="2" indent="0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n" sz="1600" dirty="0" smtClean="0">
                <a:solidFill>
                  <a:schemeClr val="accent6">
                    <a:lumMod val="50000"/>
                  </a:schemeClr>
                </a:solidFill>
              </a:rPr>
              <a:t>hébergement en </a:t>
            </a:r>
            <a:r>
              <a:rPr lang="en" sz="1600" b="1" dirty="0" smtClean="0">
                <a:solidFill>
                  <a:schemeClr val="accent1"/>
                </a:solidFill>
              </a:rPr>
              <a:t>auberge de jeunesse</a:t>
            </a:r>
            <a:r>
              <a:rPr lang="en" sz="1600" b="1" dirty="0" smtClean="0">
                <a:solidFill>
                  <a:schemeClr val="accent2"/>
                </a:solidFill>
              </a:rPr>
              <a:t> </a:t>
            </a:r>
            <a:r>
              <a:rPr lang="en" sz="1600" dirty="0" smtClean="0">
                <a:solidFill>
                  <a:schemeClr val="accent6">
                    <a:lumMod val="50000"/>
                  </a:schemeClr>
                </a:solidFill>
              </a:rPr>
              <a:t>zone 1 ou 2 en pension complète</a:t>
            </a:r>
          </a:p>
          <a:p>
            <a:pPr marL="914400" lvl="2" indent="0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n" sz="1600" dirty="0" smtClean="0">
                <a:solidFill>
                  <a:schemeClr val="accent6">
                    <a:lumMod val="50000"/>
                  </a:schemeClr>
                </a:solidFill>
              </a:rPr>
              <a:t>déplacements en métro/bus locaux</a:t>
            </a:r>
          </a:p>
          <a:p>
            <a:pPr marL="914400" lvl="2" indent="0"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600" b="1" dirty="0" smtClean="0">
                <a:solidFill>
                  <a:schemeClr val="accent2"/>
                </a:solidFill>
                <a:latin typeface="Lato Light" charset="0"/>
              </a:rPr>
              <a:t>visites, ateliers, débats en anglais </a:t>
            </a: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Lato Light" charset="0"/>
              </a:rPr>
              <a:t>autour des thématiques au programme</a:t>
            </a:r>
          </a:p>
          <a:p>
            <a:pPr marL="914400" lvl="2" indent="0">
              <a:spcAft>
                <a:spcPts val="1000"/>
              </a:spcAft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Lato Light" charset="0"/>
              </a:rPr>
              <a:t>Participation des familles : 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Lato Light" charset="0"/>
              </a:rPr>
              <a:t>364€</a:t>
            </a: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ü"/>
            </a:pPr>
            <a:endParaRPr lang="en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800" dirty="0"/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6" name="Image 5" descr="LOND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0"/>
            <a:ext cx="3696072" cy="3902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Principaux objectifs culturels du voyage</a:t>
            </a:r>
            <a:endParaRPr b="1" dirty="0"/>
          </a:p>
        </p:txBody>
      </p:sp>
      <p:sp>
        <p:nvSpPr>
          <p:cNvPr id="459" name="Google Shape;459;p23"/>
          <p:cNvSpPr txBox="1">
            <a:spLocks noGrp="1"/>
          </p:cNvSpPr>
          <p:nvPr>
            <p:ph type="body" idx="1"/>
          </p:nvPr>
        </p:nvSpPr>
        <p:spPr>
          <a:xfrm>
            <a:off x="2843808" y="555526"/>
            <a:ext cx="1584176" cy="4104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accent1"/>
                </a:solidFill>
              </a:rPr>
              <a:t>Théâtre shakespearien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fr-FR" sz="1600" b="1" dirty="0" smtClean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fr-FR" sz="1600" b="1" dirty="0" smtClean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Visite guidée en anglais du </a:t>
            </a:r>
            <a:r>
              <a:rPr lang="en" b="1" dirty="0" smtClean="0">
                <a:solidFill>
                  <a:schemeClr val="accent1"/>
                </a:solidFill>
              </a:rPr>
              <a:t>Shakespeare’s Globe Theatre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Au Globe Theatre, atelier sur </a:t>
            </a:r>
            <a:r>
              <a:rPr lang="en" b="1" i="1" dirty="0" smtClean="0">
                <a:solidFill>
                  <a:schemeClr val="accent1"/>
                </a:solidFill>
              </a:rPr>
              <a:t>Macbeth</a:t>
            </a:r>
            <a:endParaRPr b="1" i="1" dirty="0">
              <a:solidFill>
                <a:schemeClr val="accent1"/>
              </a:solidFill>
            </a:endParaRPr>
          </a:p>
        </p:txBody>
      </p:sp>
      <p:sp>
        <p:nvSpPr>
          <p:cNvPr id="460" name="Google Shape;460;p23"/>
          <p:cNvSpPr txBox="1">
            <a:spLocks noGrp="1"/>
          </p:cNvSpPr>
          <p:nvPr>
            <p:ph type="body" idx="2"/>
          </p:nvPr>
        </p:nvSpPr>
        <p:spPr>
          <a:xfrm>
            <a:off x="4572000" y="555526"/>
            <a:ext cx="2016224" cy="403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accent4"/>
                </a:solidFill>
              </a:rPr>
              <a:t>Art, architecture et histoire</a:t>
            </a:r>
            <a:endParaRPr sz="1600" b="1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La peinture préraphaélite,       l’Arts&amp;Crafts  Movement: </a:t>
            </a:r>
            <a:r>
              <a:rPr lang="en" b="1" dirty="0" smtClean="0">
                <a:solidFill>
                  <a:schemeClr val="accent4"/>
                </a:solidFill>
              </a:rPr>
              <a:t>Victoria&amp;Albert Museum </a:t>
            </a:r>
          </a:p>
          <a:p>
            <a:pPr marL="0" lvl="0" indent="0" algn="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b="1" dirty="0" smtClean="0">
                <a:solidFill>
                  <a:schemeClr val="accent4"/>
                </a:solidFill>
              </a:rPr>
              <a:t>                  Tower of London      </a:t>
            </a:r>
            <a:r>
              <a:rPr lang="en" dirty="0" smtClean="0"/>
              <a:t>(activity trail)</a:t>
            </a:r>
          </a:p>
          <a:p>
            <a:pPr marL="0" lvl="0" indent="0" algn="r" rtl="0">
              <a:spcBef>
                <a:spcPts val="1000"/>
              </a:spcBef>
              <a:spcAft>
                <a:spcPts val="100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b="1" dirty="0" smtClean="0">
                <a:solidFill>
                  <a:schemeClr val="accent4"/>
                </a:solidFill>
              </a:rPr>
              <a:t>Imperial War Museum </a:t>
            </a:r>
            <a:r>
              <a:rPr lang="en" dirty="0" smtClean="0"/>
              <a:t>(documentary challenge)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461" name="Google Shape;461;p23"/>
          <p:cNvSpPr txBox="1">
            <a:spLocks noGrp="1"/>
          </p:cNvSpPr>
          <p:nvPr>
            <p:ph type="body" idx="3"/>
          </p:nvPr>
        </p:nvSpPr>
        <p:spPr>
          <a:xfrm>
            <a:off x="6588224" y="555526"/>
            <a:ext cx="2016224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dirty="0" smtClean="0">
                <a:solidFill>
                  <a:schemeClr val="accent2"/>
                </a:solidFill>
              </a:rPr>
              <a:t>Progrès techniques et scientifiques</a:t>
            </a:r>
            <a:endParaRPr sz="1600"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 smtClean="0"/>
              <a:t>La révolution industrielle: </a:t>
            </a:r>
            <a:r>
              <a:rPr lang="fr-FR" b="1" dirty="0" smtClean="0">
                <a:solidFill>
                  <a:schemeClr val="accent2"/>
                </a:solidFill>
              </a:rPr>
              <a:t>Science Museum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 smtClean="0"/>
              <a:t>Les théories de l’évolution: </a:t>
            </a:r>
            <a:r>
              <a:rPr lang="fr-FR" b="1" dirty="0" smtClean="0">
                <a:solidFill>
                  <a:schemeClr val="accent2"/>
                </a:solidFill>
              </a:rPr>
              <a:t>Natural History Museum </a:t>
            </a:r>
            <a:r>
              <a:rPr lang="fr-FR" dirty="0" smtClean="0"/>
              <a:t>(debate)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462" name="Google Shape;462;p2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8" name="Image 7" descr="globe thea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347614"/>
            <a:ext cx="1440160" cy="1230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crown jewe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9782"/>
            <a:ext cx="994893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energy hall science muse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1275606"/>
            <a:ext cx="1584176" cy="1050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NATURAL HISTORY MUSEU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3723878"/>
            <a:ext cx="1296144" cy="862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IMPERIAL WAR MUSEU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4299943"/>
            <a:ext cx="1584176" cy="72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 descr="PRERAPHAELITE.jpg"/>
          <p:cNvPicPr>
            <a:picLocks noChangeAspect="1"/>
          </p:cNvPicPr>
          <p:nvPr/>
        </p:nvPicPr>
        <p:blipFill>
          <a:blip r:embed="rId8"/>
          <a:srcRect l="19185" r="8914" b="40681"/>
          <a:stretch>
            <a:fillRect/>
          </a:stretch>
        </p:blipFill>
        <p:spPr>
          <a:xfrm>
            <a:off x="5652120" y="915566"/>
            <a:ext cx="892883" cy="1115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 smtClean="0"/>
              <a:t>CECRL</a:t>
            </a:r>
            <a:br>
              <a:rPr lang="fr-FR" sz="2800" b="1" dirty="0" smtClean="0"/>
            </a:br>
            <a:r>
              <a:rPr lang="fr-FR" sz="2800" b="1" dirty="0" smtClean="0"/>
              <a:t>Niveaux         visés</a:t>
            </a:r>
            <a:endParaRPr sz="2800" b="1" dirty="0"/>
          </a:p>
        </p:txBody>
      </p:sp>
      <p:sp>
        <p:nvSpPr>
          <p:cNvPr id="395" name="Google Shape;395;p16"/>
          <p:cNvSpPr txBox="1">
            <a:spLocks noGrp="1"/>
          </p:cNvSpPr>
          <p:nvPr>
            <p:ph type="body" idx="2"/>
          </p:nvPr>
        </p:nvSpPr>
        <p:spPr>
          <a:xfrm>
            <a:off x="467544" y="4317000"/>
            <a:ext cx="6408712" cy="414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02BDC7"/>
                </a:solidFill>
                <a:hlinkClick r:id="rId3"/>
              </a:rPr>
              <a:t>Critères du Cadre Européen  Commun de Référence pour les Langues Vivantes</a:t>
            </a:r>
            <a:endParaRPr sz="1400" dirty="0">
              <a:solidFill>
                <a:srgbClr val="02BDC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02BDC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2BDC7"/>
              </a:solidFill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699792" y="2067694"/>
            <a:ext cx="2516400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 smtClean="0">
                <a:solidFill>
                  <a:srgbClr val="4A5C65"/>
                </a:solidFill>
              </a:rPr>
              <a:t>En fin de première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Niveau B2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>
                <a:solidFill>
                  <a:srgbClr val="4A5C65"/>
                </a:solidFill>
              </a:rPr>
              <a:t>Utilisateur avancé ou indépendant</a:t>
            </a:r>
            <a:endParaRPr sz="1200" dirty="0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508104" y="1419622"/>
            <a:ext cx="2808312" cy="1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 smtClean="0">
                <a:solidFill>
                  <a:srgbClr val="4A5C65"/>
                </a:solidFill>
              </a:rPr>
              <a:t>En terminale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Niveau C1 (en réception)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fr-FR" sz="1200" b="1" dirty="0" smtClean="0">
                <a:solidFill>
                  <a:srgbClr val="4A5C65"/>
                </a:solidFill>
              </a:rPr>
              <a:t>Utilisateur autonome</a:t>
            </a:r>
            <a:endParaRPr sz="1200" b="1" dirty="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15" name="Google Shape;842;p41"/>
          <p:cNvGrpSpPr/>
          <p:nvPr/>
        </p:nvGrpSpPr>
        <p:grpSpPr>
          <a:xfrm>
            <a:off x="4644008" y="2427734"/>
            <a:ext cx="719642" cy="640480"/>
            <a:chOff x="576250" y="4319400"/>
            <a:chExt cx="442075" cy="442050"/>
          </a:xfrm>
        </p:grpSpPr>
        <p:sp>
          <p:nvSpPr>
            <p:cNvPr id="16" name="Google Shape;843;p4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317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44;p4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317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45;p4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317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46;p4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317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667;p41"/>
          <p:cNvSpPr/>
          <p:nvPr/>
        </p:nvSpPr>
        <p:spPr>
          <a:xfrm>
            <a:off x="6876256" y="1059582"/>
            <a:ext cx="263890" cy="25197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667;p41"/>
          <p:cNvSpPr/>
          <p:nvPr/>
        </p:nvSpPr>
        <p:spPr>
          <a:xfrm>
            <a:off x="7236296" y="915566"/>
            <a:ext cx="855712" cy="85571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22" name="Google Shape;667;p41"/>
          <p:cNvSpPr/>
          <p:nvPr/>
        </p:nvSpPr>
        <p:spPr>
          <a:xfrm>
            <a:off x="7236296" y="699542"/>
            <a:ext cx="263890" cy="25197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Contact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dirty="0" smtClean="0">
                <a:solidFill>
                  <a:srgbClr val="FFFFFF"/>
                </a:solidFill>
              </a:rPr>
              <a:t>Isabelle Aubry</a:t>
            </a:r>
            <a:endParaRPr sz="3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FFFFFF"/>
                </a:solidFill>
              </a:rPr>
              <a:t>Isabelle.Aubry@ac-versailles.fr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grpSp>
        <p:nvGrpSpPr>
          <p:cNvPr id="6" name="Google Shape;678;p41"/>
          <p:cNvGrpSpPr/>
          <p:nvPr/>
        </p:nvGrpSpPr>
        <p:grpSpPr>
          <a:xfrm>
            <a:off x="5220072" y="1995686"/>
            <a:ext cx="1440160" cy="1686529"/>
            <a:chOff x="1236875" y="1623900"/>
            <a:chExt cx="465200" cy="455475"/>
          </a:xfrm>
        </p:grpSpPr>
        <p:sp>
          <p:nvSpPr>
            <p:cNvPr id="7" name="Google Shape;679;p41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3175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80;p41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3175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1;p41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3175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82;p41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3175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3;p41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3175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84;p41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3175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85;p41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3175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686;p41"/>
          <p:cNvGrpSpPr/>
          <p:nvPr/>
        </p:nvGrpSpPr>
        <p:grpSpPr>
          <a:xfrm>
            <a:off x="6804248" y="1491630"/>
            <a:ext cx="1296144" cy="1440159"/>
            <a:chOff x="1923675" y="1633650"/>
            <a:chExt cx="436000" cy="435975"/>
          </a:xfrm>
        </p:grpSpPr>
        <p:sp>
          <p:nvSpPr>
            <p:cNvPr id="15" name="Google Shape;687;p4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540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8;p4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540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9;p4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540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0;p4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540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1;p4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2;p4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540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Objectifs</a:t>
            </a:r>
            <a:br>
              <a:rPr lang="en" sz="2800" b="1" dirty="0" smtClean="0"/>
            </a:br>
            <a:r>
              <a:rPr lang="en" sz="2800" b="1" dirty="0" smtClean="0"/>
              <a:t>classe de 1ère LLCE</a:t>
            </a:r>
            <a:endParaRPr sz="2800" b="1" dirty="0"/>
          </a:p>
        </p:txBody>
      </p:sp>
      <p:sp>
        <p:nvSpPr>
          <p:cNvPr id="482" name="Google Shape;482;p26"/>
          <p:cNvSpPr/>
          <p:nvPr/>
        </p:nvSpPr>
        <p:spPr>
          <a:xfrm>
            <a:off x="2483768" y="195486"/>
            <a:ext cx="3528392" cy="3096344"/>
          </a:xfrm>
          <a:prstGeom prst="ellipse">
            <a:avLst/>
          </a:prstGeom>
          <a:solidFill>
            <a:schemeClr val="accent2">
              <a:alpha val="12000"/>
            </a:schemeClr>
          </a:solidFill>
          <a:ln w="3175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400" b="1" dirty="0" smtClean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Compétences </a:t>
            </a:r>
            <a:r>
              <a:rPr lang="en" sz="2400" b="1" dirty="0" smtClean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de communication</a:t>
            </a:r>
          </a:p>
          <a:p>
            <a:pPr lvl="0" algn="ctr"/>
            <a:r>
              <a:rPr lang="en" sz="1800" b="1" dirty="0" smtClean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B1 vers B2</a:t>
            </a:r>
          </a:p>
          <a:p>
            <a:pPr lvl="0" algn="ctr"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En</a:t>
            </a:r>
            <a:r>
              <a:rPr lang="en" b="1" dirty="0" smtClean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richissement lexical</a:t>
            </a:r>
          </a:p>
          <a:p>
            <a:pPr lvl="0" algn="ctr">
              <a:buFont typeface="Wingdings" pitchFamily="2" charset="2"/>
              <a:buChar char="ü"/>
            </a:pPr>
            <a:r>
              <a:rPr lang="en" b="1" dirty="0" smtClean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Approfondissement grammatical et syntaxique</a:t>
            </a:r>
          </a:p>
          <a:p>
            <a:pPr lvl="0" algn="ctr">
              <a:buFont typeface="Wingdings" pitchFamily="2" charset="2"/>
              <a:buChar char="ü"/>
            </a:pPr>
            <a:r>
              <a:rPr lang="en" b="1" dirty="0" smtClean="0">
                <a:solidFill>
                  <a:schemeClr val="accent2"/>
                </a:solidFill>
                <a:latin typeface="Lato Light"/>
                <a:ea typeface="Lato Light"/>
                <a:cs typeface="Lato Light"/>
                <a:sym typeface="Lato Light"/>
              </a:rPr>
              <a:t>Développement des stratégies de communication</a:t>
            </a:r>
          </a:p>
        </p:txBody>
      </p:sp>
      <p:sp>
        <p:nvSpPr>
          <p:cNvPr id="483" name="Google Shape;483;p26"/>
          <p:cNvSpPr/>
          <p:nvPr/>
        </p:nvSpPr>
        <p:spPr>
          <a:xfrm>
            <a:off x="4716016" y="2571750"/>
            <a:ext cx="2808312" cy="2304256"/>
          </a:xfrm>
          <a:prstGeom prst="ellipse">
            <a:avLst/>
          </a:prstGeom>
          <a:solidFill>
            <a:schemeClr val="accent5">
              <a:alpha val="12000"/>
            </a:schemeClr>
          </a:solidFill>
          <a:ln w="38100" cap="flat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Littérature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 smtClean="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(m</a:t>
            </a:r>
            <a:r>
              <a:rPr lang="en" sz="1000" b="1" dirty="0" smtClean="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ais aussi : supports variés comme presse, conférences…)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b="1" dirty="0" smtClean="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Lecture de 2 oeuvres intégrales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b="1" dirty="0" smtClean="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Découverte de la littérature anglophone</a:t>
            </a:r>
          </a:p>
        </p:txBody>
      </p:sp>
      <p:sp>
        <p:nvSpPr>
          <p:cNvPr id="484" name="Google Shape;484;p26"/>
          <p:cNvSpPr/>
          <p:nvPr/>
        </p:nvSpPr>
        <p:spPr>
          <a:xfrm>
            <a:off x="5508104" y="483518"/>
            <a:ext cx="3240360" cy="2366416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38100" cap="flat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Enrichissement culturel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b="1" dirty="0" smtClean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Culture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b="1" dirty="0" smtClean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Arts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b="1" dirty="0" smtClean="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Civilisation du monde anglophone</a:t>
            </a: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539552" y="4371950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Lato Light" charset="0"/>
                <a:hlinkClick r:id="rId3"/>
              </a:rPr>
              <a:t>Programme de spécialité anglais 1ère</a:t>
            </a:r>
            <a:endParaRPr lang="fr-FR" sz="1600" dirty="0">
              <a:latin typeface="Lato Light" charset="0"/>
            </a:endParaRPr>
          </a:p>
        </p:txBody>
      </p:sp>
      <p:grpSp>
        <p:nvGrpSpPr>
          <p:cNvPr id="8" name="Google Shape;711;p41"/>
          <p:cNvGrpSpPr/>
          <p:nvPr/>
        </p:nvGrpSpPr>
        <p:grpSpPr>
          <a:xfrm>
            <a:off x="2411760" y="3291830"/>
            <a:ext cx="864096" cy="936104"/>
            <a:chOff x="5961125" y="1623900"/>
            <a:chExt cx="427450" cy="448175"/>
          </a:xfrm>
        </p:grpSpPr>
        <p:sp>
          <p:nvSpPr>
            <p:cNvPr id="9" name="Google Shape;712;p4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3;p4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4;p4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5;p4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6;p4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7;p4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8;p4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2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thématiques</a:t>
            </a:r>
            <a:br>
              <a:rPr lang="fr-FR" sz="2400" b="1" dirty="0" smtClean="0"/>
            </a:br>
            <a:r>
              <a:rPr lang="fr-FR" sz="2400" b="1" dirty="0" smtClean="0"/>
              <a:t>en 1ère</a:t>
            </a:r>
            <a:endParaRPr lang="fr-FR" sz="24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627784" y="1200150"/>
            <a:ext cx="2880319" cy="3120300"/>
          </a:xfrm>
        </p:spPr>
        <p:txBody>
          <a:bodyPr/>
          <a:lstStyle/>
          <a:p>
            <a:pPr>
              <a:buNone/>
            </a:pPr>
            <a:r>
              <a:rPr lang="fr-FR" sz="3200" b="1" dirty="0" smtClean="0">
                <a:solidFill>
                  <a:schemeClr val="accent5"/>
                </a:solidFill>
              </a:rPr>
              <a:t>Imaginaires</a:t>
            </a:r>
          </a:p>
          <a:p>
            <a:pPr>
              <a:buNone/>
            </a:pPr>
            <a:r>
              <a:rPr lang="fr-FR" sz="1400" b="1" dirty="0" smtClean="0">
                <a:solidFill>
                  <a:schemeClr val="tx1"/>
                </a:solidFill>
              </a:rPr>
              <a:t>Axes d’étude :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L’imagination créatrice et visionnaire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Imaginaires effrayants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Utopies et dystopies</a:t>
            </a:r>
          </a:p>
          <a:p>
            <a:pPr>
              <a:buNone/>
            </a:pPr>
            <a:r>
              <a:rPr lang="fr-FR" dirty="0" smtClean="0"/>
              <a:t>        </a:t>
            </a:r>
            <a:r>
              <a:rPr lang="fr-FR" sz="1600" dirty="0" smtClean="0"/>
              <a:t>…</a:t>
            </a:r>
            <a:endParaRPr lang="fr-FR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fr-FR" sz="3200" b="1" dirty="0" smtClean="0">
                <a:solidFill>
                  <a:schemeClr val="accent2"/>
                </a:solidFill>
              </a:rPr>
              <a:t>Rencontres</a:t>
            </a:r>
          </a:p>
          <a:p>
            <a:pPr>
              <a:buNone/>
            </a:pPr>
            <a:r>
              <a:rPr lang="fr-FR" sz="1400" b="1" dirty="0" smtClean="0">
                <a:solidFill>
                  <a:schemeClr val="tx1"/>
                </a:solidFill>
              </a:rPr>
              <a:t>Axes d’étude :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L’amour et l’amitié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Relation entre l’individu et le groupe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La confrontation à la différence</a:t>
            </a:r>
          </a:p>
          <a:p>
            <a:pPr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         …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fr-FR"/>
          </a:p>
        </p:txBody>
      </p:sp>
      <p:sp>
        <p:nvSpPr>
          <p:cNvPr id="7" name="Google Shape;847;p41"/>
          <p:cNvSpPr/>
          <p:nvPr/>
        </p:nvSpPr>
        <p:spPr>
          <a:xfrm>
            <a:off x="3635896" y="3867894"/>
            <a:ext cx="864096" cy="57606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749;p41"/>
          <p:cNvGrpSpPr/>
          <p:nvPr/>
        </p:nvGrpSpPr>
        <p:grpSpPr>
          <a:xfrm>
            <a:off x="6444208" y="3723878"/>
            <a:ext cx="430191" cy="859026"/>
            <a:chOff x="3384375" y="2267500"/>
            <a:chExt cx="203375" cy="507825"/>
          </a:xfrm>
        </p:grpSpPr>
        <p:sp>
          <p:nvSpPr>
            <p:cNvPr id="9" name="Google Shape;750;p4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51;p4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755;p41"/>
          <p:cNvGrpSpPr/>
          <p:nvPr/>
        </p:nvGrpSpPr>
        <p:grpSpPr>
          <a:xfrm>
            <a:off x="7164288" y="3723878"/>
            <a:ext cx="288032" cy="855618"/>
            <a:chOff x="4071800" y="2269925"/>
            <a:chExt cx="172925" cy="502950"/>
          </a:xfrm>
        </p:grpSpPr>
        <p:sp>
          <p:nvSpPr>
            <p:cNvPr id="12" name="Google Shape;756;p41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7;p41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52;p41"/>
          <p:cNvGrpSpPr/>
          <p:nvPr/>
        </p:nvGrpSpPr>
        <p:grpSpPr>
          <a:xfrm>
            <a:off x="6876256" y="3939902"/>
            <a:ext cx="288032" cy="576064"/>
            <a:chOff x="4747025" y="2332025"/>
            <a:chExt cx="166850" cy="378750"/>
          </a:xfrm>
        </p:grpSpPr>
        <p:sp>
          <p:nvSpPr>
            <p:cNvPr id="15" name="Google Shape;753;p41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4;p41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893;p41"/>
          <p:cNvGrpSpPr/>
          <p:nvPr/>
        </p:nvGrpSpPr>
        <p:grpSpPr>
          <a:xfrm>
            <a:off x="3275856" y="3579862"/>
            <a:ext cx="720080" cy="471065"/>
            <a:chOff x="5937975" y="5081700"/>
            <a:chExt cx="481050" cy="261850"/>
          </a:xfrm>
        </p:grpSpPr>
        <p:sp>
          <p:nvSpPr>
            <p:cNvPr id="18" name="Google Shape;894;p41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1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96;p41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3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thématiques en terminale</a:t>
            </a:r>
            <a:endParaRPr lang="fr-FR" sz="24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771800" y="627534"/>
            <a:ext cx="1872208" cy="2739300"/>
          </a:xfrm>
        </p:spPr>
        <p:txBody>
          <a:bodyPr/>
          <a:lstStyle/>
          <a:p>
            <a:pPr>
              <a:buNone/>
            </a:pPr>
            <a:r>
              <a:rPr lang="fr-FR" sz="1600" b="1" dirty="0" smtClean="0">
                <a:solidFill>
                  <a:schemeClr val="accent5"/>
                </a:solidFill>
              </a:rPr>
              <a:t>Arts et débats </a:t>
            </a:r>
          </a:p>
          <a:p>
            <a:pPr>
              <a:buNone/>
            </a:pPr>
            <a:r>
              <a:rPr lang="fr-FR" sz="1600" b="1" dirty="0" smtClean="0">
                <a:solidFill>
                  <a:schemeClr val="accent5"/>
                </a:solidFill>
              </a:rPr>
              <a:t>        d’idée</a:t>
            </a:r>
          </a:p>
          <a:p>
            <a:pPr>
              <a:buNone/>
            </a:pPr>
            <a:r>
              <a:rPr lang="fr-FR" sz="1100" b="1" dirty="0" smtClean="0">
                <a:solidFill>
                  <a:schemeClr val="tx1"/>
                </a:solidFill>
              </a:rPr>
              <a:t> Axes d’étude :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Art et contestation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L’art qui fait débat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L’art du débat</a:t>
            </a:r>
          </a:p>
          <a:p>
            <a:pPr>
              <a:buNone/>
            </a:pPr>
            <a:r>
              <a:rPr lang="fr-FR" dirty="0" smtClean="0"/>
              <a:t>         </a:t>
            </a:r>
            <a:r>
              <a:rPr lang="fr-FR" b="1" dirty="0" smtClean="0"/>
              <a:t> </a:t>
            </a:r>
            <a:r>
              <a:rPr lang="fr-FR" sz="1600" b="1" dirty="0" smtClean="0"/>
              <a:t>…</a:t>
            </a:r>
            <a:endParaRPr lang="fr-FR" sz="16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>
          <a:xfrm>
            <a:off x="4644008" y="627534"/>
            <a:ext cx="2160240" cy="3168352"/>
          </a:xfrm>
        </p:spPr>
        <p:txBody>
          <a:bodyPr/>
          <a:lstStyle/>
          <a:p>
            <a:pPr algn="ctr">
              <a:buNone/>
            </a:pPr>
            <a:r>
              <a:rPr lang="fr-FR" sz="1600" b="1" dirty="0" smtClean="0">
                <a:solidFill>
                  <a:schemeClr val="accent2"/>
                </a:solidFill>
              </a:rPr>
              <a:t>Expression et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chemeClr val="accent2"/>
                </a:solidFill>
              </a:rPr>
              <a:t>construction de soi</a:t>
            </a:r>
          </a:p>
          <a:p>
            <a:pPr>
              <a:buNone/>
            </a:pPr>
            <a:r>
              <a:rPr lang="fr-FR" sz="1100" b="1" dirty="0" smtClean="0">
                <a:solidFill>
                  <a:schemeClr val="tx1"/>
                </a:solidFill>
              </a:rPr>
              <a:t>  Axes d’étude :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L’expression des émotions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Mise en scène de soi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Initiation, apprentissage</a:t>
            </a:r>
          </a:p>
          <a:p>
            <a:pPr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        …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idx="3"/>
          </p:nvPr>
        </p:nvSpPr>
        <p:spPr>
          <a:xfrm>
            <a:off x="6588224" y="627534"/>
            <a:ext cx="2232248" cy="3540516"/>
          </a:xfrm>
        </p:spPr>
        <p:txBody>
          <a:bodyPr/>
          <a:lstStyle/>
          <a:p>
            <a:pPr algn="ctr">
              <a:buNone/>
            </a:pPr>
            <a:r>
              <a:rPr lang="fr-FR" sz="1600" b="1" dirty="0" smtClean="0">
                <a:solidFill>
                  <a:schemeClr val="accent1"/>
                </a:solidFill>
              </a:rPr>
              <a:t>Voyages, territoires,     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chemeClr val="accent1"/>
                </a:solidFill>
              </a:rPr>
              <a:t>frontières</a:t>
            </a:r>
          </a:p>
          <a:p>
            <a:pPr>
              <a:buNone/>
            </a:pPr>
            <a:r>
              <a:rPr lang="fr-FR" sz="1100" b="1" dirty="0" smtClean="0">
                <a:solidFill>
                  <a:schemeClr val="tx1"/>
                </a:solidFill>
              </a:rPr>
              <a:t>  Axes d’étude :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Exploration et aventure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Ancrage et héritage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Migration et exil</a:t>
            </a:r>
          </a:p>
          <a:p>
            <a:pPr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         </a:t>
            </a:r>
            <a:r>
              <a:rPr lang="fr-FR" sz="1600" b="1" dirty="0" smtClean="0">
                <a:solidFill>
                  <a:schemeClr val="tx1"/>
                </a:solidFill>
              </a:rPr>
              <a:t>…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fr-FR"/>
          </a:p>
        </p:txBody>
      </p:sp>
      <p:grpSp>
        <p:nvGrpSpPr>
          <p:cNvPr id="22" name="Google Shape;832;p41"/>
          <p:cNvGrpSpPr/>
          <p:nvPr/>
        </p:nvGrpSpPr>
        <p:grpSpPr>
          <a:xfrm>
            <a:off x="7524328" y="3291830"/>
            <a:ext cx="720080" cy="720080"/>
            <a:chOff x="5941025" y="3634400"/>
            <a:chExt cx="467650" cy="467650"/>
          </a:xfrm>
        </p:grpSpPr>
        <p:sp>
          <p:nvSpPr>
            <p:cNvPr id="23" name="Google Shape;833;p4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4;p41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5;p41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6;p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7;p4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8;p41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666;p41"/>
          <p:cNvSpPr/>
          <p:nvPr/>
        </p:nvSpPr>
        <p:spPr>
          <a:xfrm>
            <a:off x="4932040" y="3795886"/>
            <a:ext cx="864096" cy="576064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66;p41"/>
          <p:cNvSpPr/>
          <p:nvPr/>
        </p:nvSpPr>
        <p:spPr>
          <a:xfrm flipH="1">
            <a:off x="5508104" y="3579862"/>
            <a:ext cx="864096" cy="576064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719;p41"/>
          <p:cNvGrpSpPr/>
          <p:nvPr/>
        </p:nvGrpSpPr>
        <p:grpSpPr>
          <a:xfrm rot="19707394">
            <a:off x="2632238" y="3320438"/>
            <a:ext cx="592215" cy="734871"/>
            <a:chOff x="6618700" y="1635475"/>
            <a:chExt cx="456675" cy="432325"/>
          </a:xfrm>
        </p:grpSpPr>
        <p:sp>
          <p:nvSpPr>
            <p:cNvPr id="30" name="Google Shape;720;p41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1;p41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2;p41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3;p41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4;p41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37;p41"/>
          <p:cNvGrpSpPr/>
          <p:nvPr/>
        </p:nvGrpSpPr>
        <p:grpSpPr>
          <a:xfrm>
            <a:off x="3563888" y="3291830"/>
            <a:ext cx="720080" cy="576064"/>
            <a:chOff x="1929775" y="320925"/>
            <a:chExt cx="423800" cy="372650"/>
          </a:xfrm>
        </p:grpSpPr>
        <p:sp>
          <p:nvSpPr>
            <p:cNvPr id="38" name="Google Shape;638;p4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9;p41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40;p41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1;p41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2;p41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7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44074" y="559475"/>
            <a:ext cx="2339693" cy="2630400"/>
          </a:xfrm>
        </p:spPr>
        <p:txBody>
          <a:bodyPr/>
          <a:lstStyle/>
          <a:p>
            <a:r>
              <a:rPr lang="fr-FR" sz="2800" b="1" dirty="0" smtClean="0"/>
              <a:t>Elaboration </a:t>
            </a:r>
            <a:br>
              <a:rPr lang="fr-FR" sz="2800" b="1" dirty="0" smtClean="0"/>
            </a:br>
            <a:r>
              <a:rPr lang="fr-FR" sz="2800" b="1" dirty="0" smtClean="0"/>
              <a:t>d’un </a:t>
            </a:r>
            <a:br>
              <a:rPr lang="fr-FR" sz="2800" b="1" dirty="0" smtClean="0"/>
            </a:br>
            <a:r>
              <a:rPr lang="fr-FR" sz="2800" b="1" dirty="0" smtClean="0"/>
              <a:t>portfolio</a:t>
            </a:r>
            <a:endParaRPr lang="fr-FR" sz="2800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2843808" y="771550"/>
            <a:ext cx="5292300" cy="3554574"/>
          </a:xfrm>
        </p:spPr>
        <p:txBody>
          <a:bodyPr/>
          <a:lstStyle/>
          <a:p>
            <a:pPr>
              <a:buNone/>
            </a:pPr>
            <a:r>
              <a:rPr lang="fr-FR" sz="1600" dirty="0" smtClean="0">
                <a:solidFill>
                  <a:schemeClr val="accent2"/>
                </a:solidFill>
              </a:rPr>
              <a:t>         </a:t>
            </a:r>
            <a:r>
              <a:rPr lang="fr-FR" sz="1600" b="1" dirty="0" smtClean="0">
                <a:solidFill>
                  <a:schemeClr val="accent2"/>
                </a:solidFill>
              </a:rPr>
              <a:t>Dès la classe de première</a:t>
            </a:r>
            <a:r>
              <a:rPr lang="fr-FR" sz="1600" dirty="0" smtClean="0"/>
              <a:t>, les élèves constituent « </a:t>
            </a:r>
            <a:r>
              <a:rPr lang="fr-FR" sz="1600" i="1" dirty="0" smtClean="0"/>
              <a:t>un dossier, dans lequel ils présentent des documents vus en classe et choisis par eux-mêmes en lien avec les thématiques du programme </a:t>
            </a:r>
            <a:r>
              <a:rPr lang="fr-FR" sz="1600" dirty="0" smtClean="0"/>
              <a:t>».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dirty="0" smtClean="0"/>
              <a:t>        </a:t>
            </a:r>
            <a:r>
              <a:rPr lang="fr-FR" b="1" dirty="0" smtClean="0">
                <a:solidFill>
                  <a:schemeClr val="accent1"/>
                </a:solidFill>
              </a:rPr>
              <a:t>Objectifs: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encourager l’ </a:t>
            </a:r>
            <a:r>
              <a:rPr lang="fr-FR" sz="1600" b="1" dirty="0" smtClean="0">
                <a:solidFill>
                  <a:schemeClr val="accent5"/>
                </a:solidFill>
              </a:rPr>
              <a:t>esprit d’initiative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rendre compte du </a:t>
            </a:r>
            <a:r>
              <a:rPr lang="fr-FR" sz="1600" b="1" dirty="0" smtClean="0">
                <a:solidFill>
                  <a:schemeClr val="accent3"/>
                </a:solidFill>
              </a:rPr>
              <a:t>patrimoine linguistique, littéraire et culturel </a:t>
            </a:r>
            <a:r>
              <a:rPr lang="fr-FR" sz="1600" dirty="0" smtClean="0"/>
              <a:t>offert par l’enseignement de spécialité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 smtClean="0"/>
              <a:t>pour les élèves qui continueront la spécialité en terminale : ébauche du </a:t>
            </a:r>
            <a:r>
              <a:rPr lang="fr-FR" sz="1600" b="1" dirty="0" smtClean="0">
                <a:solidFill>
                  <a:schemeClr val="accent2"/>
                </a:solidFill>
              </a:rPr>
              <a:t>dossier support de l’épreuve orale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2627784" y="1059582"/>
            <a:ext cx="2088232" cy="3384376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</a:rPr>
              <a:t>Epreuve écrite de </a:t>
            </a:r>
            <a:r>
              <a:rPr lang="fr-FR" sz="1100" b="1" dirty="0" smtClean="0">
                <a:solidFill>
                  <a:schemeClr val="accent2"/>
                </a:solidFill>
              </a:rPr>
              <a:t>2 heures</a:t>
            </a: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</a:rPr>
              <a:t>Entre le </a:t>
            </a:r>
            <a:r>
              <a:rPr lang="fr-FR" sz="1100" b="1" dirty="0" smtClean="0">
                <a:solidFill>
                  <a:schemeClr val="accent2"/>
                </a:solidFill>
              </a:rPr>
              <a:t>18 et le 27 mai 2020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fr-FR" sz="800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100" dirty="0" smtClean="0">
                <a:solidFill>
                  <a:schemeClr val="tx1"/>
                </a:solidFill>
              </a:rPr>
              <a:t>Niveau </a:t>
            </a:r>
            <a:r>
              <a:rPr lang="fr-FR" sz="1100" b="1" dirty="0" smtClean="0">
                <a:solidFill>
                  <a:schemeClr val="accent2"/>
                </a:solidFill>
              </a:rPr>
              <a:t>B2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fr-FR" sz="800" dirty="0" smtClean="0">
              <a:solidFill>
                <a:schemeClr val="accent2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fr-FR" sz="1100" b="1" dirty="0" smtClean="0">
                <a:solidFill>
                  <a:schemeClr val="accent2"/>
                </a:solidFill>
              </a:rPr>
              <a:t>Synthèse</a:t>
            </a:r>
            <a:r>
              <a:rPr lang="fr-FR" sz="1100" dirty="0" smtClean="0">
                <a:solidFill>
                  <a:schemeClr val="tx1"/>
                </a:solidFill>
              </a:rPr>
              <a:t> d’un dossier documentaire composé d’au moins un texte littéraire et un document iconographique                                  </a:t>
            </a:r>
            <a:r>
              <a:rPr lang="fr-FR" sz="1100" b="1" dirty="0" smtClean="0">
                <a:solidFill>
                  <a:schemeClr val="accent2"/>
                </a:solidFill>
              </a:rPr>
              <a:t>*</a:t>
            </a:r>
            <a:r>
              <a:rPr lang="fr-FR" sz="1100" dirty="0" smtClean="0">
                <a:solidFill>
                  <a:schemeClr val="tx1"/>
                </a:solidFill>
              </a:rPr>
              <a:t>  2 ou 3 questions                            </a:t>
            </a:r>
            <a:r>
              <a:rPr lang="fr-FR" sz="1100" b="1" dirty="0" smtClean="0">
                <a:solidFill>
                  <a:schemeClr val="accent2"/>
                </a:solidFill>
              </a:rPr>
              <a:t>*</a:t>
            </a:r>
            <a:r>
              <a:rPr lang="fr-FR" sz="1100" dirty="0" smtClean="0">
                <a:solidFill>
                  <a:schemeClr val="tx1"/>
                </a:solidFill>
              </a:rPr>
              <a:t>  </a:t>
            </a:r>
            <a:r>
              <a:rPr lang="fr-FR" sz="1100" b="1" dirty="0" smtClean="0">
                <a:solidFill>
                  <a:schemeClr val="accent2"/>
                </a:solidFill>
              </a:rPr>
              <a:t>300 mots au moins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-FR" sz="1100" dirty="0" smtClean="0">
                <a:solidFill>
                  <a:schemeClr val="tx1"/>
                </a:solidFill>
              </a:rPr>
              <a:t>Se passe en </a:t>
            </a:r>
            <a:r>
              <a:rPr lang="fr-FR" sz="1100" dirty="0" smtClean="0">
                <a:solidFill>
                  <a:schemeClr val="tx1"/>
                </a:solidFill>
              </a:rPr>
              <a:t>parallèle </a:t>
            </a:r>
            <a:r>
              <a:rPr lang="fr-FR" sz="1100" dirty="0" smtClean="0">
                <a:solidFill>
                  <a:schemeClr val="tx1"/>
                </a:solidFill>
              </a:rPr>
              <a:t>des épreuves de tronc commun de </a:t>
            </a:r>
            <a:r>
              <a:rPr lang="fr-FR" sz="1100" dirty="0" smtClean="0">
                <a:solidFill>
                  <a:schemeClr val="tx1"/>
                </a:solidFill>
              </a:rPr>
              <a:t>LV (E3C2)</a:t>
            </a:r>
            <a:endParaRPr lang="fr-FR" sz="1100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sz="1200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</p:txBody>
      </p:sp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07504" y="555526"/>
            <a:ext cx="203455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EXAMEN</a:t>
            </a:r>
            <a:endParaRPr sz="3200" b="1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sp>
        <p:nvSpPr>
          <p:cNvPr id="14" name="Google Shape;450;p22"/>
          <p:cNvSpPr txBox="1">
            <a:spLocks/>
          </p:cNvSpPr>
          <p:nvPr/>
        </p:nvSpPr>
        <p:spPr>
          <a:xfrm>
            <a:off x="4860032" y="1059582"/>
            <a:ext cx="1800200" cy="338437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</a:pPr>
            <a:r>
              <a:rPr lang="fr-FR" sz="1100" dirty="0" smtClean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Epreuve écrite de </a:t>
            </a:r>
            <a:r>
              <a:rPr lang="fr-FR" sz="1100" b="1" dirty="0" smtClean="0">
                <a:solidFill>
                  <a:schemeClr val="accent5"/>
                </a:solidFill>
                <a:latin typeface="Lato Light"/>
                <a:ea typeface="Lato Light"/>
                <a:cs typeface="Lato Light"/>
                <a:sym typeface="Lato Light"/>
              </a:rPr>
              <a:t>4 heures                                      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Niveau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B2</a:t>
            </a:r>
            <a:r>
              <a:rPr kumimoji="0" lang="fr-FR" sz="1100" b="1" i="0" u="none" strike="noStrike" kern="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 / C1</a:t>
            </a:r>
          </a:p>
          <a:p>
            <a:pPr lv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</a:pPr>
            <a:r>
              <a:rPr lang="fr-FR" sz="1100" b="1" dirty="0" smtClean="0">
                <a:solidFill>
                  <a:schemeClr val="accent5"/>
                </a:solidFill>
                <a:latin typeface="Lato Light" charset="0"/>
              </a:rPr>
              <a:t>Synthèse</a:t>
            </a:r>
            <a:r>
              <a:rPr lang="fr-FR" sz="1100" dirty="0" smtClean="0">
                <a:solidFill>
                  <a:schemeClr val="tx1"/>
                </a:solidFill>
                <a:latin typeface="Lato Light" charset="0"/>
              </a:rPr>
              <a:t> guidée en </a:t>
            </a:r>
            <a:r>
              <a:rPr lang="fr-FR" sz="1100" b="1" dirty="0" smtClean="0">
                <a:solidFill>
                  <a:schemeClr val="accent5"/>
                </a:solidFill>
                <a:latin typeface="Lato Light" charset="0"/>
              </a:rPr>
              <a:t>600 mots au moins</a:t>
            </a:r>
            <a:r>
              <a:rPr lang="fr-FR" sz="1100" dirty="0" smtClean="0">
                <a:solidFill>
                  <a:schemeClr val="tx1"/>
                </a:solidFill>
                <a:latin typeface="Lato Light" charset="0"/>
              </a:rPr>
              <a:t> de 3 ou 4 documents, dont au moins un texte littéraire et un seul document iconographique (16 pts)  </a:t>
            </a:r>
          </a:p>
          <a:p>
            <a:pPr lv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</a:pPr>
            <a:r>
              <a:rPr lang="fr-FR" sz="1100" b="1" dirty="0" smtClean="0">
                <a:solidFill>
                  <a:schemeClr val="accent5"/>
                </a:solidFill>
                <a:latin typeface="Lato Light" charset="0"/>
              </a:rPr>
              <a:t>Traduction </a:t>
            </a:r>
            <a:r>
              <a:rPr lang="fr-FR" sz="1100" dirty="0" smtClean="0">
                <a:solidFill>
                  <a:schemeClr val="tx1"/>
                </a:solidFill>
                <a:latin typeface="Lato Light" charset="0"/>
              </a:rPr>
              <a:t>d’un passage d’un des textes du dossier de 600 à 700 signes, blancs et espaces compris (4 pts)</a:t>
            </a:r>
          </a:p>
          <a:p>
            <a:pPr lv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</a:pPr>
            <a:endParaRPr lang="fr-FR" sz="1100" dirty="0" smtClean="0">
              <a:solidFill>
                <a:schemeClr val="tx1"/>
              </a:solidFill>
              <a:latin typeface="Lato Ligh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Lato Light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2"/>
          </p:nvPr>
        </p:nvSpPr>
        <p:spPr>
          <a:xfrm>
            <a:off x="6804248" y="1059582"/>
            <a:ext cx="1800200" cy="3384376"/>
          </a:xfrm>
          <a:noFill/>
          <a:ln w="38100">
            <a:solidFill>
              <a:schemeClr val="accent5">
                <a:alpha val="97000"/>
              </a:schemeClr>
            </a:solidFill>
          </a:ln>
        </p:spPr>
        <p:txBody>
          <a:bodyPr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fr-FR" sz="1100" dirty="0" smtClean="0"/>
              <a:t>Epreuve orale de </a:t>
            </a:r>
            <a:r>
              <a:rPr lang="fr-FR" sz="1100" b="1" dirty="0" smtClean="0">
                <a:solidFill>
                  <a:schemeClr val="accent5"/>
                </a:solidFill>
              </a:rPr>
              <a:t>20 minutes                               </a:t>
            </a:r>
            <a:r>
              <a:rPr lang="fr-FR" sz="1100" dirty="0" smtClean="0"/>
              <a:t>Niveau </a:t>
            </a:r>
            <a:r>
              <a:rPr lang="fr-FR" sz="1100" b="1" dirty="0" smtClean="0">
                <a:solidFill>
                  <a:schemeClr val="accent5"/>
                </a:solidFill>
              </a:rPr>
              <a:t>B2 / C1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Le candidat présente un </a:t>
            </a:r>
            <a:r>
              <a:rPr lang="fr-FR" sz="1100" b="1" dirty="0" smtClean="0">
                <a:solidFill>
                  <a:schemeClr val="accent5"/>
                </a:solidFill>
              </a:rPr>
              <a:t>dossier personnel </a:t>
            </a:r>
            <a:r>
              <a:rPr lang="fr-FR" sz="1100" dirty="0" smtClean="0"/>
              <a:t>de 6 à 8 documents visé par son professeur de l’année terminale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fr-FR" sz="1100" dirty="0" smtClean="0"/>
              <a:t>Pas de temps de préparation, le candidat présente son dossier pendant </a:t>
            </a:r>
            <a:r>
              <a:rPr lang="fr-FR" sz="1100" b="1" dirty="0" smtClean="0">
                <a:solidFill>
                  <a:schemeClr val="accent5"/>
                </a:solidFill>
              </a:rPr>
              <a:t>10  minutes</a:t>
            </a:r>
            <a:r>
              <a:rPr lang="fr-FR" sz="1100" dirty="0" smtClean="0"/>
              <a:t>, puis interagit avec l’examinateur          pendant </a:t>
            </a:r>
            <a:r>
              <a:rPr lang="fr-FR" sz="1100" b="1" dirty="0" smtClean="0">
                <a:solidFill>
                  <a:schemeClr val="accent5"/>
                </a:solidFill>
              </a:rPr>
              <a:t>10  minute</a:t>
            </a:r>
            <a:r>
              <a:rPr lang="fr-FR" sz="1100" b="1" dirty="0" smtClean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60032" y="55552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5"/>
                </a:solidFill>
              </a:rPr>
              <a:t>Spécialité poursuivie en Terminale</a:t>
            </a:r>
            <a:endParaRPr lang="fr-FR" sz="1600" b="1" dirty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2080" y="4659982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800" b="1" dirty="0" smtClean="0">
                <a:solidFill>
                  <a:schemeClr val="accent5"/>
                </a:solidFill>
                <a:sym typeface="Wingdings"/>
              </a:rPr>
              <a:t></a:t>
            </a:r>
            <a:r>
              <a:rPr lang="fr-FR" sz="1200" b="1" dirty="0" smtClean="0">
                <a:solidFill>
                  <a:schemeClr val="accent2"/>
                </a:solidFill>
                <a:sym typeface="Wingdings"/>
              </a:rPr>
              <a:t> </a:t>
            </a:r>
            <a:r>
              <a:rPr lang="fr-FR" sz="1200" b="1" dirty="0" smtClean="0">
                <a:solidFill>
                  <a:schemeClr val="accent5"/>
                </a:solidFill>
                <a:latin typeface="Lato Light" charset="0"/>
              </a:rPr>
              <a:t>16% de la note finale du bac</a:t>
            </a:r>
            <a:endParaRPr lang="fr-FR" sz="1200" b="1" dirty="0">
              <a:solidFill>
                <a:schemeClr val="accent5"/>
              </a:solidFill>
              <a:latin typeface="Lato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27784" y="4659982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800" b="1" dirty="0" smtClean="0">
                <a:solidFill>
                  <a:schemeClr val="accent2"/>
                </a:solidFill>
                <a:sym typeface="Wingdings"/>
              </a:rPr>
              <a:t></a:t>
            </a:r>
            <a:r>
              <a:rPr lang="fr-FR" sz="1200" b="1" dirty="0" smtClean="0">
                <a:solidFill>
                  <a:schemeClr val="accent2"/>
                </a:solidFill>
                <a:sym typeface="Wingdings"/>
              </a:rPr>
              <a:t> </a:t>
            </a:r>
            <a:r>
              <a:rPr lang="fr-FR" sz="1200" b="1" dirty="0" smtClean="0">
                <a:solidFill>
                  <a:schemeClr val="accent2"/>
                </a:solidFill>
                <a:latin typeface="Lato Light" charset="0"/>
              </a:rPr>
              <a:t>5% de la note finale du bac</a:t>
            </a:r>
            <a:endParaRPr lang="fr-FR" sz="1200" b="1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43808" y="33950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/>
                </a:solidFill>
              </a:rPr>
              <a:t>Spécialité arrêtée                                        en fin de première</a:t>
            </a:r>
            <a:endParaRPr lang="fr-FR" sz="1600" b="1" dirty="0">
              <a:solidFill>
                <a:schemeClr val="accent5"/>
              </a:solidFill>
            </a:endParaRPr>
          </a:p>
        </p:txBody>
      </p:sp>
      <p:grpSp>
        <p:nvGrpSpPr>
          <p:cNvPr id="35" name="Google Shape;780;p41"/>
          <p:cNvGrpSpPr/>
          <p:nvPr/>
        </p:nvGrpSpPr>
        <p:grpSpPr>
          <a:xfrm rot="5972369">
            <a:off x="1994783" y="3373209"/>
            <a:ext cx="285157" cy="291133"/>
            <a:chOff x="3951850" y="2985350"/>
            <a:chExt cx="407950" cy="416500"/>
          </a:xfrm>
        </p:grpSpPr>
        <p:sp>
          <p:nvSpPr>
            <p:cNvPr id="36" name="Google Shape;781;p4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5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" name="Google Shape;782;p4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5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" name="Google Shape;783;p4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5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" name="Google Shape;784;p4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5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40" name="ZoneTexte 39">
            <a:hlinkClick r:id="rId3"/>
          </p:cNvPr>
          <p:cNvSpPr txBox="1"/>
          <p:nvPr/>
        </p:nvSpPr>
        <p:spPr>
          <a:xfrm>
            <a:off x="6300192" y="84355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1"/>
                </a:solidFill>
                <a:hlinkClick r:id="rId3"/>
              </a:rPr>
              <a:t>Texte officiel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2" name="ZoneTexte 41">
            <a:hlinkClick r:id="rId3"/>
          </p:cNvPr>
          <p:cNvSpPr txBox="1"/>
          <p:nvPr/>
        </p:nvSpPr>
        <p:spPr>
          <a:xfrm>
            <a:off x="3275856" y="843558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1"/>
                </a:solidFill>
                <a:hlinkClick r:id="rId4"/>
              </a:rPr>
              <a:t>Texte officiel</a:t>
            </a:r>
            <a:endParaRPr lang="fr-FR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915816" y="2211710"/>
            <a:ext cx="3371700" cy="6922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A5C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Matériel</a:t>
            </a:r>
            <a:endParaRPr b="1" dirty="0"/>
          </a:p>
        </p:txBody>
      </p:sp>
      <p:grpSp>
        <p:nvGrpSpPr>
          <p:cNvPr id="4" name="Google Shape;807;p41"/>
          <p:cNvGrpSpPr/>
          <p:nvPr/>
        </p:nvGrpSpPr>
        <p:grpSpPr>
          <a:xfrm rot="1460602">
            <a:off x="3692833" y="3049230"/>
            <a:ext cx="1105573" cy="864096"/>
            <a:chOff x="2599525" y="3688600"/>
            <a:chExt cx="428675" cy="351950"/>
          </a:xfrm>
        </p:grpSpPr>
        <p:sp>
          <p:nvSpPr>
            <p:cNvPr id="5" name="Google Shape;808;p41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25400" cap="rnd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9;p41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25400" cap="rnd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10;p41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25400" cap="rnd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659;p41"/>
          <p:cNvGrpSpPr/>
          <p:nvPr/>
        </p:nvGrpSpPr>
        <p:grpSpPr>
          <a:xfrm rot="20546937">
            <a:off x="3015420" y="1526263"/>
            <a:ext cx="1318239" cy="864096"/>
            <a:chOff x="1934025" y="1001650"/>
            <a:chExt cx="415300" cy="355600"/>
          </a:xfrm>
        </p:grpSpPr>
        <p:sp>
          <p:nvSpPr>
            <p:cNvPr id="9" name="Google Shape;660;p4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1;p4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2;p41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3;p41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686;p41"/>
          <p:cNvGrpSpPr/>
          <p:nvPr/>
        </p:nvGrpSpPr>
        <p:grpSpPr>
          <a:xfrm>
            <a:off x="5436096" y="1995686"/>
            <a:ext cx="864096" cy="1168843"/>
            <a:chOff x="1923675" y="1633650"/>
            <a:chExt cx="436000" cy="435975"/>
          </a:xfrm>
        </p:grpSpPr>
        <p:sp>
          <p:nvSpPr>
            <p:cNvPr id="21" name="Google Shape;687;p4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2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8;p4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2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9;p4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2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90;p4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2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91;p4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2;p4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2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2915816" y="771550"/>
            <a:ext cx="2516400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i="1" dirty="0" smtClean="0">
                <a:solidFill>
                  <a:schemeClr val="accent2"/>
                </a:solidFill>
              </a:rPr>
              <a:t>Of Mice and Men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 smtClean="0">
                <a:solidFill>
                  <a:schemeClr val="accent2"/>
                </a:solidFill>
              </a:rPr>
              <a:t>(novella)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 dirty="0" smtClean="0"/>
              <a:t>John Steinbeck, 1937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  <a:p>
            <a:pPr marL="0" indent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b="1" dirty="0" smtClean="0"/>
              <a:t>Penguin Classics</a:t>
            </a:r>
            <a:r>
              <a:rPr lang="en-US" sz="1000" dirty="0" smtClean="0"/>
              <a:t>, 03/04/2014 ISBN: 9780141396033 </a:t>
            </a:r>
            <a:endParaRPr lang="fr-FR" sz="1000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2 </a:t>
            </a:r>
            <a:br>
              <a:rPr lang="en" sz="2400" b="1" dirty="0" smtClean="0"/>
            </a:br>
            <a:r>
              <a:rPr lang="en" sz="2400" b="1" dirty="0" smtClean="0"/>
              <a:t>oeuvres complètes</a:t>
            </a:r>
            <a:r>
              <a:rPr lang="en" b="1" dirty="0" smtClean="0"/>
              <a:t/>
            </a:r>
            <a:br>
              <a:rPr lang="en" b="1" dirty="0" smtClean="0"/>
            </a:br>
            <a:r>
              <a:rPr lang="en" sz="1400" b="1" dirty="0" smtClean="0"/>
              <a:t>format papier</a:t>
            </a:r>
            <a:br>
              <a:rPr lang="en" sz="1400" b="1" dirty="0" smtClean="0"/>
            </a:br>
            <a:r>
              <a:rPr lang="en" sz="1800" b="1" dirty="0" smtClean="0"/>
              <a:t>ou</a:t>
            </a:r>
            <a:r>
              <a:rPr lang="en" sz="1400" b="1" dirty="0" smtClean="0"/>
              <a:t/>
            </a:r>
            <a:br>
              <a:rPr lang="en" sz="1400" b="1" dirty="0" smtClean="0"/>
            </a:br>
            <a:r>
              <a:rPr lang="en" sz="1400" b="1" dirty="0" smtClean="0"/>
              <a:t>numérique</a:t>
            </a:r>
            <a:endParaRPr sz="1400" b="1" dirty="0"/>
          </a:p>
        </p:txBody>
      </p:sp>
      <p:sp>
        <p:nvSpPr>
          <p:cNvPr id="452" name="Google Shape;452;p22"/>
          <p:cNvSpPr txBox="1">
            <a:spLocks noGrp="1"/>
          </p:cNvSpPr>
          <p:nvPr>
            <p:ph type="body" idx="2"/>
          </p:nvPr>
        </p:nvSpPr>
        <p:spPr>
          <a:xfrm>
            <a:off x="5652120" y="843558"/>
            <a:ext cx="2671500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i="1" dirty="0" smtClean="0">
                <a:solidFill>
                  <a:schemeClr val="accent4"/>
                </a:solidFill>
              </a:rPr>
              <a:t>The Importance of Being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i="1" dirty="0" smtClean="0">
                <a:solidFill>
                  <a:schemeClr val="accent4"/>
                </a:solidFill>
              </a:rPr>
              <a:t>Earnest  </a:t>
            </a:r>
            <a:r>
              <a:rPr lang="fr-FR" b="1" dirty="0" smtClean="0">
                <a:solidFill>
                  <a:schemeClr val="accent4"/>
                </a:solidFill>
              </a:rPr>
              <a:t>(play)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400" dirty="0" smtClean="0"/>
              <a:t>Oscar Wilde, 1895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sz="1000" dirty="0" smtClean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fr-FR" sz="1000" dirty="0" smtClean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endParaRPr lang="fr-FR" dirty="0" smtClean="0"/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b="1" dirty="0" smtClean="0"/>
              <a:t>Penguin Vintage Classics</a:t>
            </a:r>
            <a:r>
              <a:rPr lang="en-US" sz="1000" dirty="0" smtClean="0"/>
              <a:t>, 07/07/2016                          ISBN 9781784871529</a:t>
            </a:r>
            <a:endParaRPr sz="1000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6" name="Image 5" descr="MICE AND MEN STEINBE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923678"/>
            <a:ext cx="1152128" cy="1808326"/>
          </a:xfrm>
          <a:prstGeom prst="rect">
            <a:avLst/>
          </a:prstGeom>
        </p:spPr>
      </p:pic>
      <p:pic>
        <p:nvPicPr>
          <p:cNvPr id="7" name="Image 6" descr="BEING EARNEST WIL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995686"/>
            <a:ext cx="1152128" cy="1741121"/>
          </a:xfrm>
          <a:prstGeom prst="rect">
            <a:avLst/>
          </a:prstGeom>
        </p:spPr>
      </p:pic>
      <p:sp>
        <p:nvSpPr>
          <p:cNvPr id="8" name="Google Shape;395;p16"/>
          <p:cNvSpPr txBox="1">
            <a:spLocks/>
          </p:cNvSpPr>
          <p:nvPr/>
        </p:nvSpPr>
        <p:spPr>
          <a:xfrm>
            <a:off x="467544" y="4371950"/>
            <a:ext cx="71287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None/>
              <a:tabLst/>
              <a:defRPr/>
            </a:pPr>
            <a:r>
              <a:rPr lang="fr-FR" sz="1200" b="1" noProof="0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Liens de téléchargements sur </a:t>
            </a:r>
            <a:r>
              <a:rPr lang="fr-FR" sz="1200" b="1" noProof="0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  <a:hlinkClick r:id="rId5"/>
              </a:rPr>
              <a:t>Pearltrees</a:t>
            </a:r>
            <a:r>
              <a:rPr lang="fr-FR" sz="1200" b="1" noProof="0" dirty="0" smtClean="0">
                <a:solidFill>
                  <a:srgbClr val="02BDC7"/>
                </a:solidFill>
                <a:latin typeface="Lato Light"/>
                <a:ea typeface="Lato Light"/>
                <a:cs typeface="Lato Light"/>
                <a:sym typeface="Lato Light"/>
              </a:rPr>
              <a:t> pour les livres au format numérique et les livres audio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2BDC7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 smtClean="0">
              <a:ln>
                <a:noFill/>
              </a:ln>
              <a:solidFill>
                <a:srgbClr val="02BDC7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2BDC7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15816" y="55552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1</a:t>
            </a:r>
            <a:r>
              <a:rPr lang="fr-FR" baseline="30000" dirty="0" smtClean="0">
                <a:solidFill>
                  <a:schemeClr val="accent2"/>
                </a:solidFill>
              </a:rPr>
              <a:t>er</a:t>
            </a:r>
            <a:r>
              <a:rPr lang="fr-FR" dirty="0" smtClean="0">
                <a:solidFill>
                  <a:schemeClr val="accent2"/>
                </a:solidFill>
              </a:rPr>
              <a:t> semestre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52120" y="55552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2nd semestre</a:t>
            </a:r>
            <a:endParaRPr lang="fr-FR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851</Words>
  <Application>Microsoft Office PowerPoint</Application>
  <PresentationFormat>Affichage à l'écran (16:9)</PresentationFormat>
  <Paragraphs>241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Roboto Slab Light</vt:lpstr>
      <vt:lpstr>Lato Light</vt:lpstr>
      <vt:lpstr>Wingdings</vt:lpstr>
      <vt:lpstr>Kent template</vt:lpstr>
      <vt:lpstr>LLCE ANGLAIS 1ères 2019-2020</vt:lpstr>
      <vt:lpstr>CECRL Niveaux         visés</vt:lpstr>
      <vt:lpstr>Objectifs classe de 1ère LLCE</vt:lpstr>
      <vt:lpstr>2 thématiques en 1ère</vt:lpstr>
      <vt:lpstr>3 thématiques en terminale</vt:lpstr>
      <vt:lpstr>Elaboration  d’un  portfolio</vt:lpstr>
      <vt:lpstr>EXAMEN</vt:lpstr>
      <vt:lpstr> Matériel</vt:lpstr>
      <vt:lpstr>2  oeuvres complètes format papier ou numérique</vt:lpstr>
      <vt:lpstr>1 livre de  grammaire format papier</vt:lpstr>
      <vt:lpstr>Dictionnaire?</vt:lpstr>
      <vt:lpstr> Applications</vt:lpstr>
      <vt:lpstr>sur  l’ENT</vt:lpstr>
      <vt:lpstr>hors ENT</vt:lpstr>
      <vt:lpstr>Activités proposées</vt:lpstr>
      <vt:lpstr>Théâtre, musique et peinture  1er semestre</vt:lpstr>
      <vt:lpstr>Théâtre, musique et peinture 2nd semestre</vt:lpstr>
      <vt:lpstr>Voyage à Londres du 27 avril  au 30 avril </vt:lpstr>
      <vt:lpstr>Principaux objectifs culturels du voyage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LLCE ANGLAIS 1ères 2019-2020</dc:title>
  <dc:creator>Isabelle</dc:creator>
  <cp:lastModifiedBy>I. Aubry</cp:lastModifiedBy>
  <cp:revision>15</cp:revision>
  <dcterms:modified xsi:type="dcterms:W3CDTF">2019-09-19T19:24:39Z</dcterms:modified>
</cp:coreProperties>
</file>