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89" r:id="rId4"/>
    <p:sldId id="261" r:id="rId5"/>
    <p:sldId id="262" r:id="rId6"/>
    <p:sldId id="264" r:id="rId7"/>
    <p:sldId id="265" r:id="rId8"/>
    <p:sldId id="268" r:id="rId9"/>
    <p:sldId id="269" r:id="rId10"/>
    <p:sldId id="271" r:id="rId11"/>
    <p:sldId id="276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61D5608-4A75-48F8-AE64-70B4A803B2ED}">
          <p14:sldIdLst>
            <p14:sldId id="290"/>
            <p14:sldId id="291"/>
            <p14:sldId id="289"/>
            <p14:sldId id="261"/>
            <p14:sldId id="262"/>
            <p14:sldId id="264"/>
          </p14:sldIdLst>
        </p14:section>
        <p14:section name="Section sans titre" id="{E3393AF3-520A-4BEA-A8E4-F43C48266E80}">
          <p14:sldIdLst>
            <p14:sldId id="265"/>
            <p14:sldId id="268"/>
            <p14:sldId id="269"/>
            <p14:sldId id="271"/>
            <p14:sldId id="276"/>
            <p14:sldId id="277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DEB56-AA0D-47C0-B21E-731A7310F79C}" type="doc">
      <dgm:prSet loTypeId="urn:microsoft.com/office/officeart/2005/8/layout/vList2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AFB7194-F4C4-4129-8AF9-FC8859890245}">
      <dgm:prSet/>
      <dgm:spPr/>
      <dgm:t>
        <a:bodyPr/>
        <a:lstStyle/>
        <a:p>
          <a:r>
            <a:rPr lang="en-US" dirty="0" err="1">
              <a:latin typeface="Bell MT" panose="02020503060305020303" pitchFamily="18" charset="0"/>
            </a:rPr>
            <a:t>L’objectif</a:t>
          </a:r>
          <a:r>
            <a:rPr lang="en-US" dirty="0">
              <a:latin typeface="Bell MT" panose="02020503060305020303" pitchFamily="18" charset="0"/>
            </a:rPr>
            <a:t> du lycée, de la </a:t>
          </a:r>
          <a:r>
            <a:rPr lang="en-US" dirty="0" err="1">
              <a:latin typeface="Bell MT" panose="02020503060305020303" pitchFamily="18" charset="0"/>
            </a:rPr>
            <a:t>classe</a:t>
          </a:r>
          <a:r>
            <a:rPr lang="en-US" dirty="0">
              <a:latin typeface="Bell MT" panose="02020503060305020303" pitchFamily="18" charset="0"/>
            </a:rPr>
            <a:t> de </a:t>
          </a:r>
          <a:r>
            <a:rPr lang="en-US" dirty="0" err="1">
              <a:latin typeface="Bell MT" panose="02020503060305020303" pitchFamily="18" charset="0"/>
            </a:rPr>
            <a:t>seconde</a:t>
          </a:r>
          <a:r>
            <a:rPr lang="en-US" dirty="0">
              <a:latin typeface="Bell MT" panose="02020503060305020303" pitchFamily="18" charset="0"/>
            </a:rPr>
            <a:t> </a:t>
          </a:r>
          <a:r>
            <a:rPr lang="en-US" dirty="0" err="1">
              <a:latin typeface="Bell MT" panose="02020503060305020303" pitchFamily="18" charset="0"/>
            </a:rPr>
            <a:t>jusqu’à</a:t>
          </a:r>
          <a:r>
            <a:rPr lang="en-US" dirty="0">
              <a:latin typeface="Bell MT" panose="02020503060305020303" pitchFamily="18" charset="0"/>
            </a:rPr>
            <a:t> la </a:t>
          </a:r>
          <a:r>
            <a:rPr lang="en-US" dirty="0" err="1">
              <a:latin typeface="Bell MT" panose="02020503060305020303" pitchFamily="18" charset="0"/>
            </a:rPr>
            <a:t>terminale</a:t>
          </a:r>
          <a:r>
            <a:rPr lang="en-US" dirty="0">
              <a:latin typeface="Bell MT" panose="02020503060305020303" pitchFamily="18" charset="0"/>
            </a:rPr>
            <a:t>:</a:t>
          </a:r>
        </a:p>
      </dgm:t>
    </dgm:pt>
    <dgm:pt modelId="{59DACD45-0380-4F9C-97D7-2BA34DE69DA7}" type="parTrans" cxnId="{2AE0FD5B-C23E-44BE-A100-4728EB44BA2E}">
      <dgm:prSet/>
      <dgm:spPr/>
      <dgm:t>
        <a:bodyPr/>
        <a:lstStyle/>
        <a:p>
          <a:endParaRPr lang="en-US"/>
        </a:p>
      </dgm:t>
    </dgm:pt>
    <dgm:pt modelId="{7C1A663C-A98F-465F-A393-AED77C25A6C4}" type="sibTrans" cxnId="{2AE0FD5B-C23E-44BE-A100-4728EB44BA2E}">
      <dgm:prSet/>
      <dgm:spPr/>
      <dgm:t>
        <a:bodyPr/>
        <a:lstStyle/>
        <a:p>
          <a:endParaRPr lang="en-US"/>
        </a:p>
      </dgm:t>
    </dgm:pt>
    <dgm:pt modelId="{FBC7B1D7-E370-4BD9-922C-4DB5752EE296}">
      <dgm:prSet custT="1"/>
      <dgm:spPr/>
      <dgm:t>
        <a:bodyPr/>
        <a:lstStyle/>
        <a:p>
          <a:r>
            <a:rPr lang="en-US" sz="2800" dirty="0" err="1">
              <a:latin typeface="Bell MT" panose="02020503060305020303" pitchFamily="18" charset="0"/>
            </a:rPr>
            <a:t>Renforcer</a:t>
          </a:r>
          <a:r>
            <a:rPr lang="en-US" sz="2800" dirty="0">
              <a:latin typeface="Bell MT" panose="02020503060305020303" pitchFamily="18" charset="0"/>
            </a:rPr>
            <a:t> / </a:t>
          </a:r>
          <a:r>
            <a:rPr lang="en-US" sz="2800" dirty="0" err="1">
              <a:latin typeface="Bell MT" panose="02020503060305020303" pitchFamily="18" charset="0"/>
            </a:rPr>
            <a:t>enrichir</a:t>
          </a:r>
          <a:r>
            <a:rPr lang="en-US" sz="2800" dirty="0">
              <a:latin typeface="Bell MT" panose="02020503060305020303" pitchFamily="18" charset="0"/>
            </a:rPr>
            <a:t> / </a:t>
          </a:r>
          <a:r>
            <a:rPr lang="en-US" sz="2800" dirty="0" err="1">
              <a:latin typeface="Bell MT" panose="02020503060305020303" pitchFamily="18" charset="0"/>
            </a:rPr>
            <a:t>compléter</a:t>
          </a:r>
          <a:r>
            <a:rPr lang="en-US" sz="2800" dirty="0">
              <a:latin typeface="Bell MT" panose="02020503060305020303" pitchFamily="18" charset="0"/>
            </a:rPr>
            <a:t> les </a:t>
          </a:r>
          <a:r>
            <a:rPr lang="en-US" sz="2800" dirty="0" err="1">
              <a:latin typeface="Bell MT" panose="02020503060305020303" pitchFamily="18" charset="0"/>
            </a:rPr>
            <a:t>connaissances</a:t>
          </a:r>
          <a:r>
            <a:rPr lang="en-US" sz="2800" dirty="0">
              <a:latin typeface="Bell MT" panose="02020503060305020303" pitchFamily="18" charset="0"/>
            </a:rPr>
            <a:t> </a:t>
          </a:r>
          <a:r>
            <a:rPr lang="en-US" sz="2800" dirty="0" err="1">
              <a:latin typeface="Bell MT" panose="02020503060305020303" pitchFamily="18" charset="0"/>
            </a:rPr>
            <a:t>accumulées</a:t>
          </a:r>
          <a:r>
            <a:rPr lang="en-US" sz="2800" dirty="0">
              <a:latin typeface="Bell MT" panose="02020503060305020303" pitchFamily="18" charset="0"/>
            </a:rPr>
            <a:t> au </a:t>
          </a:r>
          <a:r>
            <a:rPr lang="en-US" sz="2800" dirty="0" err="1">
              <a:latin typeface="Bell MT" panose="02020503060305020303" pitchFamily="18" charset="0"/>
            </a:rPr>
            <a:t>collège</a:t>
          </a:r>
          <a:r>
            <a:rPr lang="en-US" sz="2800" dirty="0">
              <a:latin typeface="Bell MT" panose="02020503060305020303" pitchFamily="18" charset="0"/>
            </a:rPr>
            <a:t>,</a:t>
          </a:r>
        </a:p>
      </dgm:t>
    </dgm:pt>
    <dgm:pt modelId="{B5F004B7-0F81-4056-811E-65FD2A39FED0}" type="parTrans" cxnId="{0AEF7539-99C8-44E5-868E-120F1A8010A0}">
      <dgm:prSet/>
      <dgm:spPr/>
      <dgm:t>
        <a:bodyPr/>
        <a:lstStyle/>
        <a:p>
          <a:endParaRPr lang="en-US"/>
        </a:p>
      </dgm:t>
    </dgm:pt>
    <dgm:pt modelId="{7667A359-43E5-4000-A4B4-EDFC827A5B01}" type="sibTrans" cxnId="{0AEF7539-99C8-44E5-868E-120F1A8010A0}">
      <dgm:prSet/>
      <dgm:spPr/>
      <dgm:t>
        <a:bodyPr/>
        <a:lstStyle/>
        <a:p>
          <a:endParaRPr lang="en-US"/>
        </a:p>
      </dgm:t>
    </dgm:pt>
    <dgm:pt modelId="{CEF2D092-805D-4152-BD7D-8ACD7F60C1A9}">
      <dgm:prSet custT="1"/>
      <dgm:spPr/>
      <dgm:t>
        <a:bodyPr/>
        <a:lstStyle/>
        <a:p>
          <a:r>
            <a:rPr lang="en-US" sz="2800" dirty="0">
              <a:latin typeface="Bell MT" panose="02020503060305020303" pitchFamily="18" charset="0"/>
            </a:rPr>
            <a:t>Pour </a:t>
          </a:r>
          <a:r>
            <a:rPr lang="en-US" sz="2800" dirty="0" err="1">
              <a:latin typeface="Bell MT" panose="02020503060305020303" pitchFamily="18" charset="0"/>
            </a:rPr>
            <a:t>cet</a:t>
          </a:r>
          <a:r>
            <a:rPr lang="en-US" sz="2800" dirty="0">
              <a:latin typeface="Bell MT" panose="02020503060305020303" pitchFamily="18" charset="0"/>
            </a:rPr>
            <a:t> </a:t>
          </a:r>
          <a:r>
            <a:rPr lang="en-US" sz="2800" dirty="0" err="1">
              <a:latin typeface="Bell MT" panose="02020503060305020303" pitchFamily="18" charset="0"/>
            </a:rPr>
            <a:t>objectif</a:t>
          </a:r>
          <a:r>
            <a:rPr lang="en-US" sz="2800" dirty="0">
              <a:latin typeface="Bell MT" panose="02020503060305020303" pitchFamily="18" charset="0"/>
            </a:rPr>
            <a:t>, oral et </a:t>
          </a:r>
          <a:r>
            <a:rPr lang="en-US" sz="2800" dirty="0" err="1">
              <a:latin typeface="Bell MT" panose="02020503060305020303" pitchFamily="18" charset="0"/>
            </a:rPr>
            <a:t>écrit</a:t>
          </a:r>
          <a:r>
            <a:rPr lang="en-US" sz="2800" dirty="0">
              <a:latin typeface="Bell MT" panose="02020503060305020303" pitchFamily="18" charset="0"/>
            </a:rPr>
            <a:t> </a:t>
          </a:r>
          <a:r>
            <a:rPr lang="en-US" sz="2800" dirty="0" err="1">
              <a:latin typeface="Bell MT" panose="02020503060305020303" pitchFamily="18" charset="0"/>
            </a:rPr>
            <a:t>sont</a:t>
          </a:r>
          <a:r>
            <a:rPr lang="en-US" sz="2800" dirty="0">
              <a:latin typeface="Bell MT" panose="02020503060305020303" pitchFamily="18" charset="0"/>
            </a:rPr>
            <a:t> </a:t>
          </a:r>
          <a:r>
            <a:rPr lang="en-US" sz="2800" dirty="0" err="1">
              <a:latin typeface="Bell MT" panose="02020503060305020303" pitchFamily="18" charset="0"/>
            </a:rPr>
            <a:t>indissociables</a:t>
          </a:r>
          <a:r>
            <a:rPr lang="en-US" sz="2800" dirty="0">
              <a:latin typeface="Bell MT" panose="02020503060305020303" pitchFamily="18" charset="0"/>
            </a:rPr>
            <a:t> ! </a:t>
          </a:r>
        </a:p>
      </dgm:t>
    </dgm:pt>
    <dgm:pt modelId="{AABBAAB9-6F33-482E-9AAC-C11A3F24096D}" type="parTrans" cxnId="{30F0E22D-931C-496B-8FD7-59C84DC3203E}">
      <dgm:prSet/>
      <dgm:spPr/>
      <dgm:t>
        <a:bodyPr/>
        <a:lstStyle/>
        <a:p>
          <a:endParaRPr lang="en-US"/>
        </a:p>
      </dgm:t>
    </dgm:pt>
    <dgm:pt modelId="{9199F7C6-5A2A-4DD6-A39D-30E9140E5D40}" type="sibTrans" cxnId="{30F0E22D-931C-496B-8FD7-59C84DC3203E}">
      <dgm:prSet/>
      <dgm:spPr/>
      <dgm:t>
        <a:bodyPr/>
        <a:lstStyle/>
        <a:p>
          <a:endParaRPr lang="en-US"/>
        </a:p>
      </dgm:t>
    </dgm:pt>
    <dgm:pt modelId="{BCF4198C-0ABB-40DB-87D3-DE345470BDA6}" type="pres">
      <dgm:prSet presAssocID="{BB6DEB56-AA0D-47C0-B21E-731A7310F79C}" presName="linear" presStyleCnt="0">
        <dgm:presLayoutVars>
          <dgm:animLvl val="lvl"/>
          <dgm:resizeHandles val="exact"/>
        </dgm:presLayoutVars>
      </dgm:prSet>
      <dgm:spPr/>
    </dgm:pt>
    <dgm:pt modelId="{27EF1DAC-8AFA-41B9-A9FC-BE04DFC56B6F}" type="pres">
      <dgm:prSet presAssocID="{FAFB7194-F4C4-4129-8AF9-FC8859890245}" presName="parentText" presStyleLbl="node1" presStyleIdx="0" presStyleCnt="1" custScaleY="87260" custLinFactNeighborX="-595" custLinFactNeighborY="-9394">
        <dgm:presLayoutVars>
          <dgm:chMax val="0"/>
          <dgm:bulletEnabled val="1"/>
        </dgm:presLayoutVars>
      </dgm:prSet>
      <dgm:spPr/>
    </dgm:pt>
    <dgm:pt modelId="{19B8F2E0-3D8B-4979-84B5-11B1C5A9640D}" type="pres">
      <dgm:prSet presAssocID="{FAFB7194-F4C4-4129-8AF9-FC88598902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0F0E22D-931C-496B-8FD7-59C84DC3203E}" srcId="{FAFB7194-F4C4-4129-8AF9-FC8859890245}" destId="{CEF2D092-805D-4152-BD7D-8ACD7F60C1A9}" srcOrd="1" destOrd="0" parTransId="{AABBAAB9-6F33-482E-9AAC-C11A3F24096D}" sibTransId="{9199F7C6-5A2A-4DD6-A39D-30E9140E5D40}"/>
    <dgm:cxn modelId="{0AEF7539-99C8-44E5-868E-120F1A8010A0}" srcId="{FAFB7194-F4C4-4129-8AF9-FC8859890245}" destId="{FBC7B1D7-E370-4BD9-922C-4DB5752EE296}" srcOrd="0" destOrd="0" parTransId="{B5F004B7-0F81-4056-811E-65FD2A39FED0}" sibTransId="{7667A359-43E5-4000-A4B4-EDFC827A5B01}"/>
    <dgm:cxn modelId="{2AE0FD5B-C23E-44BE-A100-4728EB44BA2E}" srcId="{BB6DEB56-AA0D-47C0-B21E-731A7310F79C}" destId="{FAFB7194-F4C4-4129-8AF9-FC8859890245}" srcOrd="0" destOrd="0" parTransId="{59DACD45-0380-4F9C-97D7-2BA34DE69DA7}" sibTransId="{7C1A663C-A98F-465F-A393-AED77C25A6C4}"/>
    <dgm:cxn modelId="{CF996C6F-C1CE-489E-952D-547496C2DAC8}" type="presOf" srcId="{FBC7B1D7-E370-4BD9-922C-4DB5752EE296}" destId="{19B8F2E0-3D8B-4979-84B5-11B1C5A9640D}" srcOrd="0" destOrd="0" presId="urn:microsoft.com/office/officeart/2005/8/layout/vList2"/>
    <dgm:cxn modelId="{A2A100A8-A271-4804-A50D-06E3611F3509}" type="presOf" srcId="{FAFB7194-F4C4-4129-8AF9-FC8859890245}" destId="{27EF1DAC-8AFA-41B9-A9FC-BE04DFC56B6F}" srcOrd="0" destOrd="0" presId="urn:microsoft.com/office/officeart/2005/8/layout/vList2"/>
    <dgm:cxn modelId="{B322EBE0-5A88-4441-A4BF-A3E30A6AC2AA}" type="presOf" srcId="{CEF2D092-805D-4152-BD7D-8ACD7F60C1A9}" destId="{19B8F2E0-3D8B-4979-84B5-11B1C5A9640D}" srcOrd="0" destOrd="1" presId="urn:microsoft.com/office/officeart/2005/8/layout/vList2"/>
    <dgm:cxn modelId="{963AB6EE-D2D3-4585-BDD0-2E13E8C0ABC8}" type="presOf" srcId="{BB6DEB56-AA0D-47C0-B21E-731A7310F79C}" destId="{BCF4198C-0ABB-40DB-87D3-DE345470BDA6}" srcOrd="0" destOrd="0" presId="urn:microsoft.com/office/officeart/2005/8/layout/vList2"/>
    <dgm:cxn modelId="{1B503DDB-0497-4576-9A9B-C74DF52F7C83}" type="presParOf" srcId="{BCF4198C-0ABB-40DB-87D3-DE345470BDA6}" destId="{27EF1DAC-8AFA-41B9-A9FC-BE04DFC56B6F}" srcOrd="0" destOrd="0" presId="urn:microsoft.com/office/officeart/2005/8/layout/vList2"/>
    <dgm:cxn modelId="{73E8A2F8-1F88-4D6C-8040-D29414D4DF0E}" type="presParOf" srcId="{BCF4198C-0ABB-40DB-87D3-DE345470BDA6}" destId="{19B8F2E0-3D8B-4979-84B5-11B1C5A9640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13CE7-7D2E-431A-9AF4-C898B061DCF1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200E562-2236-484C-975F-D973C970E387}">
      <dgm:prSet custT="1"/>
      <dgm:spPr/>
      <dgm:t>
        <a:bodyPr/>
        <a:lstStyle/>
        <a:p>
          <a:r>
            <a:rPr lang="fr-FR" sz="2800" dirty="0">
              <a:latin typeface="Bell MT" panose="02020503060305020303" pitchFamily="18" charset="0"/>
            </a:rPr>
            <a:t>Au lycée, </a:t>
          </a:r>
        </a:p>
        <a:p>
          <a:r>
            <a:rPr lang="fr-FR" sz="2800" dirty="0">
              <a:latin typeface="Bell MT" panose="02020503060305020303" pitchFamily="18" charset="0"/>
            </a:rPr>
            <a:t>La LV1 devient la LVA. </a:t>
          </a:r>
        </a:p>
        <a:p>
          <a:r>
            <a:rPr lang="fr-FR" sz="2800" dirty="0">
              <a:latin typeface="Bell MT" panose="02020503060305020303" pitchFamily="18" charset="0"/>
            </a:rPr>
            <a:t>La LV2 devient la LVB.</a:t>
          </a:r>
        </a:p>
        <a:p>
          <a:r>
            <a:rPr lang="fr-FR" sz="2800" dirty="0">
              <a:latin typeface="Bell MT" panose="02020503060305020303" pitchFamily="18" charset="0"/>
            </a:rPr>
            <a:t>LVA et LVB ont cours ensemble!</a:t>
          </a:r>
        </a:p>
        <a:p>
          <a:r>
            <a:rPr lang="fr-FR" sz="2800" dirty="0">
              <a:latin typeface="Bell MT" panose="02020503060305020303" pitchFamily="18" charset="0"/>
            </a:rPr>
            <a:t> </a:t>
          </a:r>
          <a:endParaRPr lang="en-US" sz="2800" dirty="0">
            <a:latin typeface="Bell MT" panose="02020503060305020303" pitchFamily="18" charset="0"/>
          </a:endParaRPr>
        </a:p>
      </dgm:t>
    </dgm:pt>
    <dgm:pt modelId="{5B62C6A6-858D-4B6B-8409-4FC46A3D4C2A}" type="parTrans" cxnId="{00DD6730-5136-48DF-B453-BDD184082633}">
      <dgm:prSet/>
      <dgm:spPr/>
      <dgm:t>
        <a:bodyPr/>
        <a:lstStyle/>
        <a:p>
          <a:endParaRPr lang="en-US"/>
        </a:p>
      </dgm:t>
    </dgm:pt>
    <dgm:pt modelId="{5BB76921-3185-432E-86FA-5F05EBD46C38}" type="sibTrans" cxnId="{00DD6730-5136-48DF-B453-BDD184082633}">
      <dgm:prSet/>
      <dgm:spPr/>
      <dgm:t>
        <a:bodyPr/>
        <a:lstStyle/>
        <a:p>
          <a:endParaRPr lang="en-US"/>
        </a:p>
      </dgm:t>
    </dgm:pt>
    <dgm:pt modelId="{484BFFC1-F19E-4719-BD37-BF35169AC418}">
      <dgm:prSet custT="1"/>
      <dgm:spPr/>
      <dgm:t>
        <a:bodyPr/>
        <a:lstStyle/>
        <a:p>
          <a:endParaRPr lang="en-US" sz="2800" dirty="0">
            <a:latin typeface="Bell MT" panose="02020503060305020303" pitchFamily="18" charset="0"/>
          </a:endParaRPr>
        </a:p>
      </dgm:t>
    </dgm:pt>
    <dgm:pt modelId="{E7A436AC-9F91-419F-BF9F-567378098B93}" type="parTrans" cxnId="{B4C5F494-99C5-4AAE-B7B3-AF0F66B81FCB}">
      <dgm:prSet/>
      <dgm:spPr/>
      <dgm:t>
        <a:bodyPr/>
        <a:lstStyle/>
        <a:p>
          <a:endParaRPr lang="en-US"/>
        </a:p>
      </dgm:t>
    </dgm:pt>
    <dgm:pt modelId="{DAE9BE31-CBA0-431D-89F2-F17F803684EE}" type="sibTrans" cxnId="{B4C5F494-99C5-4AAE-B7B3-AF0F66B81FCB}">
      <dgm:prSet/>
      <dgm:spPr/>
      <dgm:t>
        <a:bodyPr/>
        <a:lstStyle/>
        <a:p>
          <a:endParaRPr lang="en-US"/>
        </a:p>
      </dgm:t>
    </dgm:pt>
    <dgm:pt modelId="{C5CC41DB-B830-43AE-9CCA-489A78171021}" type="pres">
      <dgm:prSet presAssocID="{74313CE7-7D2E-431A-9AF4-C898B061DCF1}" presName="vert0" presStyleCnt="0">
        <dgm:presLayoutVars>
          <dgm:dir/>
          <dgm:animOne val="branch"/>
          <dgm:animLvl val="lvl"/>
        </dgm:presLayoutVars>
      </dgm:prSet>
      <dgm:spPr/>
    </dgm:pt>
    <dgm:pt modelId="{933E9E86-428A-41FE-980F-740FD83D53CA}" type="pres">
      <dgm:prSet presAssocID="{F200E562-2236-484C-975F-D973C970E387}" presName="thickLine" presStyleLbl="alignNode1" presStyleIdx="0" presStyleCnt="2"/>
      <dgm:spPr/>
    </dgm:pt>
    <dgm:pt modelId="{1A98F911-0A07-4569-9C65-9460CE4D4B96}" type="pres">
      <dgm:prSet presAssocID="{F200E562-2236-484C-975F-D973C970E387}" presName="horz1" presStyleCnt="0"/>
      <dgm:spPr/>
    </dgm:pt>
    <dgm:pt modelId="{297B6FBC-71EE-450A-8AB9-E15E8D3AF88F}" type="pres">
      <dgm:prSet presAssocID="{F200E562-2236-484C-975F-D973C970E387}" presName="tx1" presStyleLbl="revTx" presStyleIdx="0" presStyleCnt="2" custScaleY="559902" custLinFactNeighborX="0" custLinFactNeighborY="-12630"/>
      <dgm:spPr/>
    </dgm:pt>
    <dgm:pt modelId="{5944C42B-2845-4651-9925-262BF74CA618}" type="pres">
      <dgm:prSet presAssocID="{F200E562-2236-484C-975F-D973C970E387}" presName="vert1" presStyleCnt="0"/>
      <dgm:spPr/>
    </dgm:pt>
    <dgm:pt modelId="{90ED7880-F195-4265-BA04-2D38F2E5E250}" type="pres">
      <dgm:prSet presAssocID="{484BFFC1-F19E-4719-BD37-BF35169AC418}" presName="thickLine" presStyleLbl="alignNode1" presStyleIdx="1" presStyleCnt="2" custLinFactNeighborX="254" custLinFactNeighborY="890"/>
      <dgm:spPr/>
    </dgm:pt>
    <dgm:pt modelId="{68D124FC-BB18-4E6B-B7F6-7ED3990F7FC9}" type="pres">
      <dgm:prSet presAssocID="{484BFFC1-F19E-4719-BD37-BF35169AC418}" presName="horz1" presStyleCnt="0"/>
      <dgm:spPr/>
    </dgm:pt>
    <dgm:pt modelId="{10913BE3-00AB-4811-B83A-418A5A48ECD3}" type="pres">
      <dgm:prSet presAssocID="{484BFFC1-F19E-4719-BD37-BF35169AC418}" presName="tx1" presStyleLbl="revTx" presStyleIdx="1" presStyleCnt="2"/>
      <dgm:spPr/>
    </dgm:pt>
    <dgm:pt modelId="{6D6A0C25-E071-42E0-BEE3-37814D7CA32E}" type="pres">
      <dgm:prSet presAssocID="{484BFFC1-F19E-4719-BD37-BF35169AC418}" presName="vert1" presStyleCnt="0"/>
      <dgm:spPr/>
    </dgm:pt>
  </dgm:ptLst>
  <dgm:cxnLst>
    <dgm:cxn modelId="{717B9919-33CE-488E-A313-98C9705FFFA9}" type="presOf" srcId="{484BFFC1-F19E-4719-BD37-BF35169AC418}" destId="{10913BE3-00AB-4811-B83A-418A5A48ECD3}" srcOrd="0" destOrd="0" presId="urn:microsoft.com/office/officeart/2008/layout/LinedList"/>
    <dgm:cxn modelId="{00DD6730-5136-48DF-B453-BDD184082633}" srcId="{74313CE7-7D2E-431A-9AF4-C898B061DCF1}" destId="{F200E562-2236-484C-975F-D973C970E387}" srcOrd="0" destOrd="0" parTransId="{5B62C6A6-858D-4B6B-8409-4FC46A3D4C2A}" sibTransId="{5BB76921-3185-432E-86FA-5F05EBD46C38}"/>
    <dgm:cxn modelId="{B4C5F494-99C5-4AAE-B7B3-AF0F66B81FCB}" srcId="{74313CE7-7D2E-431A-9AF4-C898B061DCF1}" destId="{484BFFC1-F19E-4719-BD37-BF35169AC418}" srcOrd="1" destOrd="0" parTransId="{E7A436AC-9F91-419F-BF9F-567378098B93}" sibTransId="{DAE9BE31-CBA0-431D-89F2-F17F803684EE}"/>
    <dgm:cxn modelId="{15CA44F2-D55D-4170-AC57-D60053DA275D}" type="presOf" srcId="{74313CE7-7D2E-431A-9AF4-C898B061DCF1}" destId="{C5CC41DB-B830-43AE-9CCA-489A78171021}" srcOrd="0" destOrd="0" presId="urn:microsoft.com/office/officeart/2008/layout/LinedList"/>
    <dgm:cxn modelId="{816943FA-9E0B-4738-96A4-C0315F886184}" type="presOf" srcId="{F200E562-2236-484C-975F-D973C970E387}" destId="{297B6FBC-71EE-450A-8AB9-E15E8D3AF88F}" srcOrd="0" destOrd="0" presId="urn:microsoft.com/office/officeart/2008/layout/LinedList"/>
    <dgm:cxn modelId="{64008E00-0C35-4E45-A937-6F91F9729B71}" type="presParOf" srcId="{C5CC41DB-B830-43AE-9CCA-489A78171021}" destId="{933E9E86-428A-41FE-980F-740FD83D53CA}" srcOrd="0" destOrd="0" presId="urn:microsoft.com/office/officeart/2008/layout/LinedList"/>
    <dgm:cxn modelId="{E9F226EC-1BB3-4ADD-886F-EED2C5492ACB}" type="presParOf" srcId="{C5CC41DB-B830-43AE-9CCA-489A78171021}" destId="{1A98F911-0A07-4569-9C65-9460CE4D4B96}" srcOrd="1" destOrd="0" presId="urn:microsoft.com/office/officeart/2008/layout/LinedList"/>
    <dgm:cxn modelId="{E30A58E6-13F7-4D65-92B1-D2BEF82DAEE3}" type="presParOf" srcId="{1A98F911-0A07-4569-9C65-9460CE4D4B96}" destId="{297B6FBC-71EE-450A-8AB9-E15E8D3AF88F}" srcOrd="0" destOrd="0" presId="urn:microsoft.com/office/officeart/2008/layout/LinedList"/>
    <dgm:cxn modelId="{7CC9ACBB-CB07-45FD-90E6-68B09518B8E7}" type="presParOf" srcId="{1A98F911-0A07-4569-9C65-9460CE4D4B96}" destId="{5944C42B-2845-4651-9925-262BF74CA618}" srcOrd="1" destOrd="0" presId="urn:microsoft.com/office/officeart/2008/layout/LinedList"/>
    <dgm:cxn modelId="{47F36C6A-859E-4AF3-B59D-3AE95966DC55}" type="presParOf" srcId="{C5CC41DB-B830-43AE-9CCA-489A78171021}" destId="{90ED7880-F195-4265-BA04-2D38F2E5E250}" srcOrd="2" destOrd="0" presId="urn:microsoft.com/office/officeart/2008/layout/LinedList"/>
    <dgm:cxn modelId="{68CB53E3-E5DF-47B8-B44D-519B8E71CE5D}" type="presParOf" srcId="{C5CC41DB-B830-43AE-9CCA-489A78171021}" destId="{68D124FC-BB18-4E6B-B7F6-7ED3990F7FC9}" srcOrd="3" destOrd="0" presId="urn:microsoft.com/office/officeart/2008/layout/LinedList"/>
    <dgm:cxn modelId="{29BCB7AD-3D36-49E7-AFAD-1D27100B55DD}" type="presParOf" srcId="{68D124FC-BB18-4E6B-B7F6-7ED3990F7FC9}" destId="{10913BE3-00AB-4811-B83A-418A5A48ECD3}" srcOrd="0" destOrd="0" presId="urn:microsoft.com/office/officeart/2008/layout/LinedList"/>
    <dgm:cxn modelId="{98B577B9-FE26-489D-8AEE-BEE902E92764}" type="presParOf" srcId="{68D124FC-BB18-4E6B-B7F6-7ED3990F7FC9}" destId="{6D6A0C25-E071-42E0-BEE3-37814D7CA3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F1DAC-8AFA-41B9-A9FC-BE04DFC56B6F}">
      <dsp:nvSpPr>
        <dsp:cNvPr id="0" name=""/>
        <dsp:cNvSpPr/>
      </dsp:nvSpPr>
      <dsp:spPr>
        <a:xfrm>
          <a:off x="0" y="0"/>
          <a:ext cx="5560289" cy="285863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 err="1">
              <a:latin typeface="Bell MT" panose="02020503060305020303" pitchFamily="18" charset="0"/>
            </a:rPr>
            <a:t>L’objectif</a:t>
          </a:r>
          <a:r>
            <a:rPr lang="en-US" sz="4300" kern="1200" dirty="0">
              <a:latin typeface="Bell MT" panose="02020503060305020303" pitchFamily="18" charset="0"/>
            </a:rPr>
            <a:t> du lycée, de la </a:t>
          </a:r>
          <a:r>
            <a:rPr lang="en-US" sz="4300" kern="1200" dirty="0" err="1">
              <a:latin typeface="Bell MT" panose="02020503060305020303" pitchFamily="18" charset="0"/>
            </a:rPr>
            <a:t>classe</a:t>
          </a:r>
          <a:r>
            <a:rPr lang="en-US" sz="4300" kern="1200" dirty="0">
              <a:latin typeface="Bell MT" panose="02020503060305020303" pitchFamily="18" charset="0"/>
            </a:rPr>
            <a:t> de </a:t>
          </a:r>
          <a:r>
            <a:rPr lang="en-US" sz="4300" kern="1200" dirty="0" err="1">
              <a:latin typeface="Bell MT" panose="02020503060305020303" pitchFamily="18" charset="0"/>
            </a:rPr>
            <a:t>seconde</a:t>
          </a:r>
          <a:r>
            <a:rPr lang="en-US" sz="4300" kern="1200" dirty="0">
              <a:latin typeface="Bell MT" panose="02020503060305020303" pitchFamily="18" charset="0"/>
            </a:rPr>
            <a:t> </a:t>
          </a:r>
          <a:r>
            <a:rPr lang="en-US" sz="4300" kern="1200" dirty="0" err="1">
              <a:latin typeface="Bell MT" panose="02020503060305020303" pitchFamily="18" charset="0"/>
            </a:rPr>
            <a:t>jusqu’à</a:t>
          </a:r>
          <a:r>
            <a:rPr lang="en-US" sz="4300" kern="1200" dirty="0">
              <a:latin typeface="Bell MT" panose="02020503060305020303" pitchFamily="18" charset="0"/>
            </a:rPr>
            <a:t> la </a:t>
          </a:r>
          <a:r>
            <a:rPr lang="en-US" sz="4300" kern="1200" dirty="0" err="1">
              <a:latin typeface="Bell MT" panose="02020503060305020303" pitchFamily="18" charset="0"/>
            </a:rPr>
            <a:t>terminale</a:t>
          </a:r>
          <a:r>
            <a:rPr lang="en-US" sz="4300" kern="1200" dirty="0">
              <a:latin typeface="Bell MT" panose="02020503060305020303" pitchFamily="18" charset="0"/>
            </a:rPr>
            <a:t>:</a:t>
          </a:r>
        </a:p>
      </dsp:txBody>
      <dsp:txXfrm>
        <a:off x="139547" y="139547"/>
        <a:ext cx="5281195" cy="2579543"/>
      </dsp:txXfrm>
    </dsp:sp>
    <dsp:sp modelId="{19B8F2E0-3D8B-4979-84B5-11B1C5A9640D}">
      <dsp:nvSpPr>
        <dsp:cNvPr id="0" name=""/>
        <dsp:cNvSpPr/>
      </dsp:nvSpPr>
      <dsp:spPr>
        <a:xfrm>
          <a:off x="0" y="3023014"/>
          <a:ext cx="5560289" cy="196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539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 err="1">
              <a:latin typeface="Bell MT" panose="02020503060305020303" pitchFamily="18" charset="0"/>
            </a:rPr>
            <a:t>Renforcer</a:t>
          </a:r>
          <a:r>
            <a:rPr lang="en-US" sz="2800" kern="1200" dirty="0">
              <a:latin typeface="Bell MT" panose="02020503060305020303" pitchFamily="18" charset="0"/>
            </a:rPr>
            <a:t> / </a:t>
          </a:r>
          <a:r>
            <a:rPr lang="en-US" sz="2800" kern="1200" dirty="0" err="1">
              <a:latin typeface="Bell MT" panose="02020503060305020303" pitchFamily="18" charset="0"/>
            </a:rPr>
            <a:t>enrichir</a:t>
          </a:r>
          <a:r>
            <a:rPr lang="en-US" sz="2800" kern="1200" dirty="0">
              <a:latin typeface="Bell MT" panose="02020503060305020303" pitchFamily="18" charset="0"/>
            </a:rPr>
            <a:t> / </a:t>
          </a:r>
          <a:r>
            <a:rPr lang="en-US" sz="2800" kern="1200" dirty="0" err="1">
              <a:latin typeface="Bell MT" panose="02020503060305020303" pitchFamily="18" charset="0"/>
            </a:rPr>
            <a:t>compléter</a:t>
          </a:r>
          <a:r>
            <a:rPr lang="en-US" sz="2800" kern="1200" dirty="0">
              <a:latin typeface="Bell MT" panose="02020503060305020303" pitchFamily="18" charset="0"/>
            </a:rPr>
            <a:t> les </a:t>
          </a:r>
          <a:r>
            <a:rPr lang="en-US" sz="2800" kern="1200" dirty="0" err="1">
              <a:latin typeface="Bell MT" panose="02020503060305020303" pitchFamily="18" charset="0"/>
            </a:rPr>
            <a:t>connaissances</a:t>
          </a:r>
          <a:r>
            <a:rPr lang="en-US" sz="2800" kern="1200" dirty="0">
              <a:latin typeface="Bell MT" panose="02020503060305020303" pitchFamily="18" charset="0"/>
            </a:rPr>
            <a:t> </a:t>
          </a:r>
          <a:r>
            <a:rPr lang="en-US" sz="2800" kern="1200" dirty="0" err="1">
              <a:latin typeface="Bell MT" panose="02020503060305020303" pitchFamily="18" charset="0"/>
            </a:rPr>
            <a:t>accumulées</a:t>
          </a:r>
          <a:r>
            <a:rPr lang="en-US" sz="2800" kern="1200" dirty="0">
              <a:latin typeface="Bell MT" panose="02020503060305020303" pitchFamily="18" charset="0"/>
            </a:rPr>
            <a:t> au </a:t>
          </a:r>
          <a:r>
            <a:rPr lang="en-US" sz="2800" kern="1200" dirty="0" err="1">
              <a:latin typeface="Bell MT" panose="02020503060305020303" pitchFamily="18" charset="0"/>
            </a:rPr>
            <a:t>collège</a:t>
          </a:r>
          <a:r>
            <a:rPr lang="en-US" sz="2800" kern="1200" dirty="0">
              <a:latin typeface="Bell MT" panose="02020503060305020303" pitchFamily="18" charset="0"/>
            </a:rPr>
            <a:t>,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latin typeface="Bell MT" panose="02020503060305020303" pitchFamily="18" charset="0"/>
            </a:rPr>
            <a:t>Pour </a:t>
          </a:r>
          <a:r>
            <a:rPr lang="en-US" sz="2800" kern="1200" dirty="0" err="1">
              <a:latin typeface="Bell MT" panose="02020503060305020303" pitchFamily="18" charset="0"/>
            </a:rPr>
            <a:t>cet</a:t>
          </a:r>
          <a:r>
            <a:rPr lang="en-US" sz="2800" kern="1200" dirty="0">
              <a:latin typeface="Bell MT" panose="02020503060305020303" pitchFamily="18" charset="0"/>
            </a:rPr>
            <a:t> </a:t>
          </a:r>
          <a:r>
            <a:rPr lang="en-US" sz="2800" kern="1200" dirty="0" err="1">
              <a:latin typeface="Bell MT" panose="02020503060305020303" pitchFamily="18" charset="0"/>
            </a:rPr>
            <a:t>objectif</a:t>
          </a:r>
          <a:r>
            <a:rPr lang="en-US" sz="2800" kern="1200" dirty="0">
              <a:latin typeface="Bell MT" panose="02020503060305020303" pitchFamily="18" charset="0"/>
            </a:rPr>
            <a:t>, oral et </a:t>
          </a:r>
          <a:r>
            <a:rPr lang="en-US" sz="2800" kern="1200" dirty="0" err="1">
              <a:latin typeface="Bell MT" panose="02020503060305020303" pitchFamily="18" charset="0"/>
            </a:rPr>
            <a:t>écrit</a:t>
          </a:r>
          <a:r>
            <a:rPr lang="en-US" sz="2800" kern="1200" dirty="0">
              <a:latin typeface="Bell MT" panose="02020503060305020303" pitchFamily="18" charset="0"/>
            </a:rPr>
            <a:t> </a:t>
          </a:r>
          <a:r>
            <a:rPr lang="en-US" sz="2800" kern="1200" dirty="0" err="1">
              <a:latin typeface="Bell MT" panose="02020503060305020303" pitchFamily="18" charset="0"/>
            </a:rPr>
            <a:t>sont</a:t>
          </a:r>
          <a:r>
            <a:rPr lang="en-US" sz="2800" kern="1200" dirty="0">
              <a:latin typeface="Bell MT" panose="02020503060305020303" pitchFamily="18" charset="0"/>
            </a:rPr>
            <a:t> </a:t>
          </a:r>
          <a:r>
            <a:rPr lang="en-US" sz="2800" kern="1200" dirty="0" err="1">
              <a:latin typeface="Bell MT" panose="02020503060305020303" pitchFamily="18" charset="0"/>
            </a:rPr>
            <a:t>indissociables</a:t>
          </a:r>
          <a:r>
            <a:rPr lang="en-US" sz="2800" kern="1200" dirty="0">
              <a:latin typeface="Bell MT" panose="02020503060305020303" pitchFamily="18" charset="0"/>
            </a:rPr>
            <a:t> ! </a:t>
          </a:r>
        </a:p>
      </dsp:txBody>
      <dsp:txXfrm>
        <a:off x="0" y="3023014"/>
        <a:ext cx="5560289" cy="1966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E9E86-428A-41FE-980F-740FD83D53CA}">
      <dsp:nvSpPr>
        <dsp:cNvPr id="0" name=""/>
        <dsp:cNvSpPr/>
      </dsp:nvSpPr>
      <dsp:spPr>
        <a:xfrm>
          <a:off x="0" y="1384"/>
          <a:ext cx="66099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B6FBC-71EE-450A-8AB9-E15E8D3AF88F}">
      <dsp:nvSpPr>
        <dsp:cNvPr id="0" name=""/>
        <dsp:cNvSpPr/>
      </dsp:nvSpPr>
      <dsp:spPr>
        <a:xfrm>
          <a:off x="0" y="0"/>
          <a:ext cx="6603461" cy="2086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Bell MT" panose="02020503060305020303" pitchFamily="18" charset="0"/>
            </a:rPr>
            <a:t>Au lycée,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Bell MT" panose="02020503060305020303" pitchFamily="18" charset="0"/>
            </a:rPr>
            <a:t>La LV1 devient la LVA.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Bell MT" panose="02020503060305020303" pitchFamily="18" charset="0"/>
            </a:rPr>
            <a:t>La LV2 devient la LVB.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Bell MT" panose="02020503060305020303" pitchFamily="18" charset="0"/>
            </a:rPr>
            <a:t>LVA et LVB ont cours ensemble!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>
              <a:latin typeface="Bell MT" panose="02020503060305020303" pitchFamily="18" charset="0"/>
            </a:rPr>
            <a:t> </a:t>
          </a:r>
          <a:endParaRPr lang="en-US" sz="2800" kern="1200" dirty="0">
            <a:latin typeface="Bell MT" panose="02020503060305020303" pitchFamily="18" charset="0"/>
          </a:endParaRPr>
        </a:p>
      </dsp:txBody>
      <dsp:txXfrm>
        <a:off x="0" y="0"/>
        <a:ext cx="6603461" cy="2086010"/>
      </dsp:txXfrm>
    </dsp:sp>
    <dsp:sp modelId="{90ED7880-F195-4265-BA04-2D38F2E5E250}">
      <dsp:nvSpPr>
        <dsp:cNvPr id="0" name=""/>
        <dsp:cNvSpPr/>
      </dsp:nvSpPr>
      <dsp:spPr>
        <a:xfrm>
          <a:off x="0" y="2090710"/>
          <a:ext cx="6609916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13BE3-00AB-4811-B83A-418A5A48ECD3}">
      <dsp:nvSpPr>
        <dsp:cNvPr id="0" name=""/>
        <dsp:cNvSpPr/>
      </dsp:nvSpPr>
      <dsp:spPr>
        <a:xfrm>
          <a:off x="0" y="2087394"/>
          <a:ext cx="6609916" cy="372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latin typeface="Bell MT" panose="02020503060305020303" pitchFamily="18" charset="0"/>
          </a:endParaRPr>
        </a:p>
      </dsp:txBody>
      <dsp:txXfrm>
        <a:off x="0" y="2087394"/>
        <a:ext cx="6609916" cy="372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242CD0-36D5-4053-AEB6-FB4B2C01AF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3074844-EAFF-42BD-B306-2548518E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EEC0E5-2693-430B-B3EE-5CBD54D4E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FF6B38-EC81-4B9F-B719-6CEC067D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3CCC06-3B90-469A-9B6C-8B4B11B2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39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A80113-B618-4B88-8736-C96033A5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CB74A75-EB3F-469D-955B-C70C60EEA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C22DC1-7046-4B48-865D-FED47B0A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326D64-9147-4100-B58F-0F0E3AE13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E8BD81-459B-4F2E-B54D-351B40FA1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20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9D1643A-FB2A-4BF7-8293-35ED6DBEC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1C2FF3-C1E3-4175-ABE6-DE05EAA63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956E0F-7022-47BC-B170-4AEA23C8A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F348A6-2D8D-4447-96FD-B87927E1D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EEA900-1431-423B-95C0-EFF6AEF2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81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160823-ED88-4584-8779-5B8FF9D4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49F6F1-5D8E-41FD-8BD7-4F1C40ECC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68DF71-5BD0-4E48-A868-F7206E03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3076A9-659B-4628-AC51-1E0268CC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6C9E02-2397-4F1C-A856-97C66876B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48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2A2002-8FB9-4CD1-B928-5A1179322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C389C4-44AF-41EC-A6C1-3B501B03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69D3B2-F701-4856-9BA9-74D882BF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5AF44B-8400-4FB4-8EAE-43B87321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3A2F6B6-5C03-4D26-9C0B-654ECBDE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25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C1784C-8B4C-4AE4-9BAD-B1021F614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DBBE9-E82F-4DD8-9054-384CF2C1CB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B52955-6891-4A5F-8A1A-DD1FA47C6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F4ECD9-1EB6-4D3E-8B8C-A38DF0C12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03C39B9-4A93-4622-A739-C08FE40F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CE1ED3-49DD-47C7-8698-FFBD6B03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32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7F094-399D-4902-B17A-AD6985DF3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DBCAEE-AC30-479B-B285-CE8638CED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0A7EA4-7084-4E11-9696-1EB18086B2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4A27AD-B91F-4265-B1C7-8B3B139D63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143F7E-C71D-4B02-82A3-A34F1227C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8329A4-F415-47E1-907B-9C962CFBF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935F5B6-A5B7-4E98-8B66-47E9F3D0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EC800C3-96D2-488E-8879-6F819FD4C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71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B046B-5A4B-4A6C-A03F-86325BAA7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CCF550-D35C-4B07-B9A6-6E50BA19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907B4E-EB01-493A-A076-67F7F5AD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866564-1B51-4271-83F8-FDA1DB9F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02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3EEAAE-BAAB-4650-924B-A0B3B7C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754A754-3575-4E73-B105-DA410525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E10D8B-511D-42AA-8909-B7D8E010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56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F510CF-98DE-481B-9AE2-28228FB4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4B9AB4-AECB-4FB8-8232-7ED838993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09BFC3-BAAC-428B-9793-30EA667B4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960BB2-8B41-439C-9322-538F71C8E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36EF57-652E-413E-8E36-7C5E211CC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989E12-007B-49FB-B9CD-2E473F56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3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04600-49ED-4718-A1B5-B591E539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3F7081-5DF9-4A6B-A6F1-558760C9E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64A504-B9BE-4BA1-9950-2FFDE20D0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D0DA6D-CBAF-447E-8544-968A91AB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118AADD-7551-4A1C-91BF-963ABB51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E5C999-BC19-4066-87B1-805EAD4A2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6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11AF028-7E76-454C-898C-342CB4DC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4C87E0-194F-40FE-9CF4-6AAD8EBD0D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98F28E-66D9-49B7-AB34-ADEC8F320B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8FF68-272A-41F8-A1B9-697554792337}" type="datetimeFigureOut">
              <a:rPr lang="fr-FR" smtClean="0"/>
              <a:pPr/>
              <a:t>19/05/2021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719C1B-7D75-4A8E-9023-6B883304BF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AFB73B-F548-4D96-98DE-A0DD7A00A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85DB-3333-4B13-BDD7-AAEC2EA91EF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08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F54DFD9-668F-4EE0-A377-33F54C665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8A7B5B48-3D7E-43C6-BF8A-8E95545F0DE3}"/>
              </a:ext>
            </a:extLst>
          </p:cNvPr>
          <p:cNvSpPr txBox="1">
            <a:spLocks/>
          </p:cNvSpPr>
          <p:nvPr/>
        </p:nvSpPr>
        <p:spPr>
          <a:xfrm>
            <a:off x="4513263" y="4252119"/>
            <a:ext cx="5505449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L’ALLEMAND</a:t>
            </a:r>
            <a:b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</a:b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EN CLASSE DE SECONDE</a:t>
            </a:r>
          </a:p>
        </p:txBody>
      </p:sp>
    </p:spTree>
    <p:extLst>
      <p:ext uri="{BB962C8B-B14F-4D97-AF65-F5344CB8AC3E}">
        <p14:creationId xmlns:p14="http://schemas.microsoft.com/office/powerpoint/2010/main" val="353151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8B72664-9629-4491-889A-029D90D3D4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3955" t="21454" r="22874" b="13638"/>
          <a:stretch/>
        </p:blipFill>
        <p:spPr>
          <a:xfrm>
            <a:off x="2039396" y="643467"/>
            <a:ext cx="8113207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A9FC75-9481-479C-9110-DDE77FCC3CB7}"/>
              </a:ext>
            </a:extLst>
          </p:cNvPr>
          <p:cNvSpPr/>
          <p:nvPr/>
        </p:nvSpPr>
        <p:spPr>
          <a:xfrm>
            <a:off x="436228" y="2130804"/>
            <a:ext cx="1400961" cy="27012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B1 / B1+</a:t>
            </a:r>
          </a:p>
        </p:txBody>
      </p:sp>
    </p:spTree>
    <p:extLst>
      <p:ext uri="{BB962C8B-B14F-4D97-AF65-F5344CB8AC3E}">
        <p14:creationId xmlns:p14="http://schemas.microsoft.com/office/powerpoint/2010/main" val="10538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9"/>
    </mc:Choice>
    <mc:Fallback xmlns="">
      <p:transition spd="slow" advTm="1087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91">
            <a:extLst>
              <a:ext uri="{FF2B5EF4-FFF2-40B4-BE49-F238E27FC236}">
                <a16:creationId xmlns:a16="http://schemas.microsoft.com/office/drawing/2014/main" id="{0666BADD-CE1D-452B-9799-4A35980C6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485" name="Group 192">
            <a:extLst>
              <a:ext uri="{FF2B5EF4-FFF2-40B4-BE49-F238E27FC236}">
                <a16:creationId xmlns:a16="http://schemas.microsoft.com/office/drawing/2014/main" id="{EBEF7C7E-C8A4-4DAA-881F-5EF4BE5AE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69545" y="3517915"/>
            <a:ext cx="3385655" cy="3655570"/>
            <a:chOff x="-969545" y="3517915"/>
            <a:chExt cx="3385655" cy="3655570"/>
          </a:xfrm>
        </p:grpSpPr>
        <p:sp>
          <p:nvSpPr>
            <p:cNvPr id="20486" name="Freeform: Shape 193">
              <a:extLst>
                <a:ext uri="{FF2B5EF4-FFF2-40B4-BE49-F238E27FC236}">
                  <a16:creationId xmlns:a16="http://schemas.microsoft.com/office/drawing/2014/main" id="{2E96FDEA-9753-492A-AC3F-6EEA67430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1474116" y="4022486"/>
              <a:ext cx="3655570" cy="2646427"/>
            </a:xfrm>
            <a:custGeom>
              <a:avLst/>
              <a:gdLst>
                <a:gd name="connsiteX0" fmla="*/ 0 w 2736866"/>
                <a:gd name="connsiteY0" fmla="*/ 0 h 1981337"/>
                <a:gd name="connsiteX1" fmla="*/ 2736866 w 2736866"/>
                <a:gd name="connsiteY1" fmla="*/ 0 h 1981337"/>
                <a:gd name="connsiteX2" fmla="*/ 2736866 w 2736866"/>
                <a:gd name="connsiteY2" fmla="*/ 1225808 h 1981337"/>
                <a:gd name="connsiteX3" fmla="*/ 1981337 w 2736866"/>
                <a:gd name="connsiteY3" fmla="*/ 1981337 h 1981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6866" h="1981337">
                  <a:moveTo>
                    <a:pt x="0" y="0"/>
                  </a:moveTo>
                  <a:lnTo>
                    <a:pt x="2736866" y="0"/>
                  </a:lnTo>
                  <a:lnTo>
                    <a:pt x="2736866" y="1225808"/>
                  </a:lnTo>
                  <a:lnTo>
                    <a:pt x="1981337" y="1981337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87" name="Rectangle 194">
              <a:extLst>
                <a:ext uri="{FF2B5EF4-FFF2-40B4-BE49-F238E27FC236}">
                  <a16:creationId xmlns:a16="http://schemas.microsoft.com/office/drawing/2014/main" id="{493C234F-8AC2-46BA-BF3C-D8F019E21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616274" y="5778765"/>
              <a:ext cx="799836" cy="799836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482" name="Picture 2" descr="point d'interrogation - Qwant Recherche | Fle, Psychomotricité ...">
            <a:extLst>
              <a:ext uri="{FF2B5EF4-FFF2-40B4-BE49-F238E27FC236}">
                <a16:creationId xmlns:a16="http://schemas.microsoft.com/office/drawing/2014/main" id="{092EF46A-0A42-485F-8322-8EE2CCF655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6091"/>
          <a:stretch/>
        </p:blipFill>
        <p:spPr bwMode="auto">
          <a:xfrm>
            <a:off x="1116701" y="-1"/>
            <a:ext cx="4906956" cy="4607926"/>
          </a:xfrm>
          <a:custGeom>
            <a:avLst/>
            <a:gdLst/>
            <a:ahLst/>
            <a:cxnLst/>
            <a:rect l="l" t="t" r="r" b="b"/>
            <a:pathLst>
              <a:path w="5956528" h="5593537">
                <a:moveTo>
                  <a:pt x="2615274" y="0"/>
                </a:moveTo>
                <a:lnTo>
                  <a:pt x="3341256" y="0"/>
                </a:lnTo>
                <a:lnTo>
                  <a:pt x="5956528" y="2615274"/>
                </a:lnTo>
                <a:lnTo>
                  <a:pt x="2978265" y="5593537"/>
                </a:lnTo>
                <a:lnTo>
                  <a:pt x="0" y="2615274"/>
                </a:lnTo>
                <a:lnTo>
                  <a:pt x="2615274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Rectangle 195">
            <a:extLst>
              <a:ext uri="{FF2B5EF4-FFF2-40B4-BE49-F238E27FC236}">
                <a16:creationId xmlns:a16="http://schemas.microsoft.com/office/drawing/2014/main" id="{025BC6F1-1CC0-4099-9F93-A109CBE35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6856962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489" name="Freeform: Shape 196">
            <a:extLst>
              <a:ext uri="{FF2B5EF4-FFF2-40B4-BE49-F238E27FC236}">
                <a16:creationId xmlns:a16="http://schemas.microsoft.com/office/drawing/2014/main" id="{08BE48F6-4887-4180-BF05-D9053DAAB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6282197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84C1E2A-F7BE-4E24-B0A7-4B3D22E78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98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rgbClr val="080808"/>
                </a:solidFill>
              </a:rPr>
              <a:t>Quelle sera la thématique de votre année de seconde ?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24D2F742-54E7-4C62-98C5-F8990E2A0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978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A176DD56-124E-424A-869A-5281743F2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79993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237843AB-7560-4874-B085-DA0562144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943811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8E0E7CD9-1188-461C-BDBF-270689555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17937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2CBAC60D-34E7-4DE5-8839-42530E8A4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35473" y="4846332"/>
            <a:ext cx="1333438" cy="13334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E2964BEE-AEA5-44FE-B1B3-E881CE9744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87438" y="4866318"/>
            <a:ext cx="618664" cy="61866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3"/>
    </mc:Choice>
    <mc:Fallback xmlns="">
      <p:transition spd="slow" advTm="43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5E6B941-4E0F-4D47-97DC-ABC5241E3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6108" y="3041707"/>
            <a:ext cx="3929107" cy="134572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7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080808"/>
                </a:solidFill>
                <a:latin typeface="Bell MT" panose="02020503060305020303" pitchFamily="18" charset="0"/>
              </a:rPr>
              <a:t>das </a:t>
            </a:r>
            <a:r>
              <a:rPr lang="en-US" sz="36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Zusammenleben</a:t>
            </a:r>
            <a:br>
              <a:rPr lang="en-US" sz="3600" kern="1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br>
              <a:rPr lang="en-US" sz="3600" kern="1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r>
              <a:rPr lang="en-US" sz="1600" kern="1200" dirty="0">
                <a:solidFill>
                  <a:srgbClr val="080808"/>
                </a:solidFill>
                <a:latin typeface="Bell MT" panose="02020503060305020303" pitchFamily="18" charset="0"/>
              </a:rPr>
              <a:t>« </a:t>
            </a:r>
            <a:r>
              <a:rPr lang="en-US" sz="16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L’art</a:t>
            </a:r>
            <a:r>
              <a:rPr lang="en-US" sz="16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du vivre ensemble»</a:t>
            </a:r>
            <a:br>
              <a:rPr lang="en-US" sz="1600" kern="1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br>
              <a:rPr lang="en-US" sz="3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br>
              <a:rPr lang="en-US" sz="32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200" b="1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 descr="Appartenance : définition de APPARTENANCE, subst. fém. | La langue ...">
            <a:extLst>
              <a:ext uri="{FF2B5EF4-FFF2-40B4-BE49-F238E27FC236}">
                <a16:creationId xmlns:a16="http://schemas.microsoft.com/office/drawing/2014/main" id="{74010462-315A-4A50-BA58-B4A54445A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1" b="15582"/>
          <a:stretch/>
        </p:blipFill>
        <p:spPr bwMode="auto">
          <a:xfrm>
            <a:off x="321735" y="1715629"/>
            <a:ext cx="4978053" cy="34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9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3"/>
    </mc:Choice>
    <mc:Fallback xmlns="">
      <p:transition spd="slow" advTm="462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650428A-A0FE-4718-BB52-1A3BDBF51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F428E7C-CF72-4177-B907-662EDCB35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884544" y="2265762"/>
            <a:ext cx="6329167" cy="2547872"/>
            <a:chOff x="-2412483" y="5117355"/>
            <a:chExt cx="4342728" cy="1748210"/>
          </a:xfrm>
        </p:grpSpPr>
        <p:sp>
          <p:nvSpPr>
            <p:cNvPr id="194" name="Isosceles Triangle 193">
              <a:extLst>
                <a:ext uri="{FF2B5EF4-FFF2-40B4-BE49-F238E27FC236}">
                  <a16:creationId xmlns:a16="http://schemas.microsoft.com/office/drawing/2014/main" id="{E2C38613-1CC6-42DF-9D5B-1C3CFF915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66174" y="5117355"/>
              <a:ext cx="3496419" cy="174821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FA88567F-0B25-4895-A6DF-304638BE5B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412483" y="6202815"/>
              <a:ext cx="1325500" cy="662750"/>
            </a:xfrm>
            <a:prstGeom prst="triangle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4B7A2B20-C280-41CF-965D-FA68DA2BD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883073" y="-1094168"/>
            <a:ext cx="4864676" cy="3807333"/>
          </a:xfrm>
          <a:custGeom>
            <a:avLst/>
            <a:gdLst>
              <a:gd name="connsiteX0" fmla="*/ 0 w 4864676"/>
              <a:gd name="connsiteY0" fmla="*/ 3191201 h 3807333"/>
              <a:gd name="connsiteX1" fmla="*/ 3191202 w 4864676"/>
              <a:gd name="connsiteY1" fmla="*/ 0 h 3807333"/>
              <a:gd name="connsiteX2" fmla="*/ 4864676 w 4864676"/>
              <a:gd name="connsiteY2" fmla="*/ 1673474 h 3807333"/>
              <a:gd name="connsiteX3" fmla="*/ 4864676 w 4864676"/>
              <a:gd name="connsiteY3" fmla="*/ 3807333 h 3807333"/>
              <a:gd name="connsiteX4" fmla="*/ 0 w 4864676"/>
              <a:gd name="connsiteY4" fmla="*/ 3807333 h 3807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3807333">
                <a:moveTo>
                  <a:pt x="0" y="3191201"/>
                </a:moveTo>
                <a:lnTo>
                  <a:pt x="3191202" y="0"/>
                </a:lnTo>
                <a:lnTo>
                  <a:pt x="4864676" y="1673474"/>
                </a:lnTo>
                <a:lnTo>
                  <a:pt x="4864676" y="3807333"/>
                </a:lnTo>
                <a:lnTo>
                  <a:pt x="0" y="380733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5CF218E6-E246-4EBB-BA8D-DB65AB59A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83537" y="3632636"/>
            <a:ext cx="1185708" cy="1185708"/>
          </a:xfrm>
          <a:custGeom>
            <a:avLst/>
            <a:gdLst>
              <a:gd name="connsiteX0" fmla="*/ 0 w 1185708"/>
              <a:gd name="connsiteY0" fmla="*/ 0 h 1185708"/>
              <a:gd name="connsiteX1" fmla="*/ 454971 w 1185708"/>
              <a:gd name="connsiteY1" fmla="*/ 0 h 1185708"/>
              <a:gd name="connsiteX2" fmla="*/ 1185708 w 1185708"/>
              <a:gd name="connsiteY2" fmla="*/ 730737 h 1185708"/>
              <a:gd name="connsiteX3" fmla="*/ 1185708 w 1185708"/>
              <a:gd name="connsiteY3" fmla="*/ 1185708 h 1185708"/>
              <a:gd name="connsiteX4" fmla="*/ 0 w 1185708"/>
              <a:gd name="connsiteY4" fmla="*/ 1185708 h 118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708" h="1185708">
                <a:moveTo>
                  <a:pt x="0" y="0"/>
                </a:moveTo>
                <a:lnTo>
                  <a:pt x="454971" y="0"/>
                </a:lnTo>
                <a:lnTo>
                  <a:pt x="1185708" y="730737"/>
                </a:lnTo>
                <a:lnTo>
                  <a:pt x="1185708" y="1185708"/>
                </a:lnTo>
                <a:lnTo>
                  <a:pt x="0" y="1185708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3B9D26D-939B-4838-886B-07E227F3A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03927" y="5624986"/>
            <a:ext cx="989294" cy="98929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2A4816AD-26D3-4C16-8CD2-0AE877FBA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2" y="-723949"/>
            <a:ext cx="5389379" cy="5389379"/>
          </a:xfrm>
          <a:custGeom>
            <a:avLst/>
            <a:gdLst>
              <a:gd name="connsiteX0" fmla="*/ 0 w 5389379"/>
              <a:gd name="connsiteY0" fmla="*/ 2602331 h 5389379"/>
              <a:gd name="connsiteX1" fmla="*/ 2602331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5389379 h 5389379"/>
              <a:gd name="connsiteX4" fmla="*/ 0 w 5389379"/>
              <a:gd name="connsiteY4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9379" h="5389379">
                <a:moveTo>
                  <a:pt x="0" y="2602331"/>
                </a:moveTo>
                <a:lnTo>
                  <a:pt x="2602331" y="0"/>
                </a:lnTo>
                <a:lnTo>
                  <a:pt x="5389379" y="0"/>
                </a:lnTo>
                <a:lnTo>
                  <a:pt x="5389379" y="5389379"/>
                </a:lnTo>
                <a:lnTo>
                  <a:pt x="0" y="53893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3554" name="Picture 2" descr="Autoroutes urbaines à Atlanta, capitale de l'Etat de Georgie. Ça ...">
            <a:extLst>
              <a:ext uri="{FF2B5EF4-FFF2-40B4-BE49-F238E27FC236}">
                <a16:creationId xmlns:a16="http://schemas.microsoft.com/office/drawing/2014/main" id="{8359540E-47AB-4BA6-975F-D838D0B64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95"/>
          <a:stretch/>
        </p:blipFill>
        <p:spPr bwMode="auto">
          <a:xfrm>
            <a:off x="2060150" y="83836"/>
            <a:ext cx="7621733" cy="5781597"/>
          </a:xfrm>
          <a:custGeom>
            <a:avLst/>
            <a:gdLst/>
            <a:ahLst/>
            <a:cxnLst/>
            <a:rect l="l" t="t" r="r" b="b"/>
            <a:pathLst>
              <a:path w="7621733" h="5781607">
                <a:moveTo>
                  <a:pt x="1970741" y="0"/>
                </a:moveTo>
                <a:lnTo>
                  <a:pt x="5650993" y="0"/>
                </a:lnTo>
                <a:lnTo>
                  <a:pt x="7621733" y="1970741"/>
                </a:lnTo>
                <a:lnTo>
                  <a:pt x="3810867" y="5781607"/>
                </a:lnTo>
                <a:lnTo>
                  <a:pt x="0" y="19707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449E75B4-6C35-495B-850B-28CDE6E39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4" y="-1424977"/>
            <a:ext cx="6791435" cy="6791435"/>
          </a:xfrm>
          <a:custGeom>
            <a:avLst/>
            <a:gdLst>
              <a:gd name="connsiteX0" fmla="*/ 0 w 6791435"/>
              <a:gd name="connsiteY0" fmla="*/ 4004387 h 6791435"/>
              <a:gd name="connsiteX1" fmla="*/ 81158 w 6791435"/>
              <a:gd name="connsiteY1" fmla="*/ 3923229 h 6791435"/>
              <a:gd name="connsiteX2" fmla="*/ 81158 w 6791435"/>
              <a:gd name="connsiteY2" fmla="*/ 6710277 h 6791435"/>
              <a:gd name="connsiteX3" fmla="*/ 6710277 w 6791435"/>
              <a:gd name="connsiteY3" fmla="*/ 6710277 h 6791435"/>
              <a:gd name="connsiteX4" fmla="*/ 6710277 w 6791435"/>
              <a:gd name="connsiteY4" fmla="*/ 81158 h 6791435"/>
              <a:gd name="connsiteX5" fmla="*/ 3923229 w 6791435"/>
              <a:gd name="connsiteY5" fmla="*/ 81158 h 6791435"/>
              <a:gd name="connsiteX6" fmla="*/ 4004387 w 6791435"/>
              <a:gd name="connsiteY6" fmla="*/ 0 h 6791435"/>
              <a:gd name="connsiteX7" fmla="*/ 6791435 w 6791435"/>
              <a:gd name="connsiteY7" fmla="*/ 0 h 6791435"/>
              <a:gd name="connsiteX8" fmla="*/ 6791435 w 6791435"/>
              <a:gd name="connsiteY8" fmla="*/ 6791435 h 6791435"/>
              <a:gd name="connsiteX9" fmla="*/ 0 w 6791435"/>
              <a:gd name="connsiteY9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91435" h="6791435">
                <a:moveTo>
                  <a:pt x="0" y="4004387"/>
                </a:moveTo>
                <a:lnTo>
                  <a:pt x="81158" y="3923229"/>
                </a:lnTo>
                <a:lnTo>
                  <a:pt x="81158" y="6710277"/>
                </a:lnTo>
                <a:lnTo>
                  <a:pt x="6710277" y="6710277"/>
                </a:lnTo>
                <a:lnTo>
                  <a:pt x="6710277" y="81158"/>
                </a:lnTo>
                <a:lnTo>
                  <a:pt x="3923229" y="81158"/>
                </a:lnTo>
                <a:lnTo>
                  <a:pt x="4004387" y="0"/>
                </a:lnTo>
                <a:lnTo>
                  <a:pt x="6791435" y="0"/>
                </a:lnTo>
                <a:lnTo>
                  <a:pt x="679143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B9A7F17-1EED-46BF-BEF9-9A3C714C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3774" y="1270358"/>
            <a:ext cx="6234484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080808"/>
                </a:solidFill>
                <a:latin typeface="Bell MT" panose="02020503060305020303" pitchFamily="18" charset="0"/>
              </a:rPr>
              <a:t>Welches </a:t>
            </a:r>
            <a:r>
              <a:rPr lang="en-US" sz="3200" dirty="0" err="1">
                <a:solidFill>
                  <a:srgbClr val="080808"/>
                </a:solidFill>
                <a:latin typeface="Bell MT" panose="02020503060305020303" pitchFamily="18" charset="0"/>
              </a:rPr>
              <a:t>sind</a:t>
            </a:r>
            <a:r>
              <a:rPr lang="en-US" sz="3200" dirty="0">
                <a:solidFill>
                  <a:srgbClr val="080808"/>
                </a:solidFill>
                <a:latin typeface="Bell MT" panose="02020503060305020303" pitchFamily="18" charset="0"/>
              </a:rPr>
              <a:t> die 8 </a:t>
            </a:r>
            <a:r>
              <a:rPr lang="en-US" sz="3200" dirty="0" err="1">
                <a:solidFill>
                  <a:srgbClr val="080808"/>
                </a:solidFill>
                <a:latin typeface="Bell MT" panose="02020503060305020303" pitchFamily="18" charset="0"/>
              </a:rPr>
              <a:t>Achsen</a:t>
            </a:r>
            <a:r>
              <a:rPr lang="en-US" sz="3200" dirty="0">
                <a:solidFill>
                  <a:srgbClr val="080808"/>
                </a:solidFill>
                <a:latin typeface="Bell MT" panose="02020503060305020303" pitchFamily="18" charset="0"/>
              </a:rPr>
              <a:t>?</a:t>
            </a:r>
            <a:br>
              <a:rPr lang="en-US" sz="3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r>
              <a:rPr lang="en-US" sz="2400" dirty="0" err="1">
                <a:solidFill>
                  <a:srgbClr val="080808"/>
                </a:solidFill>
                <a:latin typeface="Bell MT" panose="02020503060305020303" pitchFamily="18" charset="0"/>
              </a:rPr>
              <a:t>Quels</a:t>
            </a:r>
            <a:r>
              <a:rPr lang="en-US" sz="24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400" dirty="0" err="1">
                <a:solidFill>
                  <a:srgbClr val="080808"/>
                </a:solidFill>
                <a:latin typeface="Bell MT" panose="02020503060305020303" pitchFamily="18" charset="0"/>
              </a:rPr>
              <a:t>sont</a:t>
            </a:r>
            <a:r>
              <a:rPr lang="en-US" sz="2400" dirty="0">
                <a:solidFill>
                  <a:srgbClr val="080808"/>
                </a:solidFill>
                <a:latin typeface="Bell MT" panose="02020503060305020303" pitchFamily="18" charset="0"/>
              </a:rPr>
              <a:t> les 8 axes ? </a:t>
            </a: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0EB2D58A-B2F2-4B07-9595-4FED1037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67461" y="5398157"/>
            <a:ext cx="2934814" cy="146740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DEB95C3F-0968-4E23-80BD-35CE22E833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5580" y="5117355"/>
            <a:ext cx="3496419" cy="174821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Isosceles Triangle 202">
            <a:extLst>
              <a:ext uri="{FF2B5EF4-FFF2-40B4-BE49-F238E27FC236}">
                <a16:creationId xmlns:a16="http://schemas.microsoft.com/office/drawing/2014/main" id="{16E9C92B-1893-4BFE-B7CF-905EB3F87D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9271" y="5949259"/>
            <a:ext cx="1832612" cy="916306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2"/>
    </mc:Choice>
    <mc:Fallback xmlns="">
      <p:transition spd="slow" advTm="3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0" name="Rectangle 1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31C9FF-4261-4B31-99F5-30E65646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24" y="856180"/>
            <a:ext cx="4870232" cy="1128068"/>
          </a:xfrm>
        </p:spPr>
        <p:txBody>
          <a:bodyPr anchor="ctr">
            <a:normAutofit fontScale="90000"/>
          </a:bodyPr>
          <a:lstStyle/>
          <a:p>
            <a:r>
              <a:rPr lang="fr-FR" sz="2400" dirty="0">
                <a:latin typeface="Bell MT" panose="02020503060305020303" pitchFamily="18" charset="0"/>
              </a:rPr>
              <a:t>1</a:t>
            </a:r>
            <a:r>
              <a:rPr lang="fr-FR" sz="2400" baseline="30000" dirty="0">
                <a:latin typeface="Bell MT" panose="02020503060305020303" pitchFamily="18" charset="0"/>
              </a:rPr>
              <a:t>er</a:t>
            </a:r>
            <a:r>
              <a:rPr lang="fr-FR" sz="2400" dirty="0">
                <a:latin typeface="Bell MT" panose="02020503060305020303" pitchFamily="18" charset="0"/>
              </a:rPr>
              <a:t> AXE : VIVRE ENTRE GENERATIONS</a:t>
            </a:r>
            <a:br>
              <a:rPr lang="fr-FR" sz="2400" dirty="0">
                <a:latin typeface="Bell MT" panose="02020503060305020303" pitchFamily="18" charset="0"/>
              </a:rPr>
            </a:br>
            <a:r>
              <a:rPr lang="fr-FR" sz="2400" dirty="0" err="1">
                <a:latin typeface="Bell MT" panose="02020503060305020303" pitchFamily="18" charset="0"/>
              </a:rPr>
              <a:t>Zusammenleben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mehrerer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Generationen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</p:txBody>
      </p:sp>
      <p:grpSp>
        <p:nvGrpSpPr>
          <p:cNvPr id="24581" name="Group 1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4582" name="Rectangle 1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31E9F9-F157-45CC-961E-E3E82089A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Les bouleversements démographiques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Les modifications dans les liens intergénérationnels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La notion de conflits des générations.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La nécessité de penser autrement les relations entre les différents âges de la vie.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 descr="Le partage du foyer entre les générations - Rêve de Combles">
            <a:extLst>
              <a:ext uri="{FF2B5EF4-FFF2-40B4-BE49-F238E27FC236}">
                <a16:creationId xmlns:a16="http://schemas.microsoft.com/office/drawing/2014/main" id="{00137CD7-22E8-4897-B010-CC67E6DE81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21158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10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99"/>
    </mc:Choice>
    <mc:Fallback xmlns="">
      <p:transition spd="slow" advTm="899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D309D34-AB53-49F8-8CC1-D6FA5597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r-FR" sz="2400" dirty="0">
                <a:latin typeface="Bell MT" panose="02020503060305020303" pitchFamily="18" charset="0"/>
              </a:rPr>
              <a:t>2</a:t>
            </a:r>
            <a:r>
              <a:rPr lang="fr-FR" sz="2400" baseline="30000" dirty="0">
                <a:latin typeface="Bell MT" panose="02020503060305020303" pitchFamily="18" charset="0"/>
              </a:rPr>
              <a:t>ème</a:t>
            </a:r>
            <a:r>
              <a:rPr lang="fr-FR" sz="2400" dirty="0">
                <a:latin typeface="Bell MT" panose="02020503060305020303" pitchFamily="18" charset="0"/>
              </a:rPr>
              <a:t> AXE : LES UNIVERS PROFESSIONNELS, LE MONDE DU TRAVAIL</a:t>
            </a:r>
            <a:br>
              <a:rPr lang="fr-FR" sz="2400" dirty="0">
                <a:latin typeface="Bell MT" panose="02020503060305020303" pitchFamily="18" charset="0"/>
              </a:rPr>
            </a:br>
            <a:r>
              <a:rPr lang="fr-FR" sz="2400" dirty="0">
                <a:latin typeface="Bell MT" panose="02020503060305020303" pitchFamily="18" charset="0"/>
              </a:rPr>
              <a:t>Die </a:t>
            </a:r>
            <a:r>
              <a:rPr lang="fr-FR" sz="2400" dirty="0" err="1">
                <a:latin typeface="Bell MT" panose="02020503060305020303" pitchFamily="18" charset="0"/>
              </a:rPr>
              <a:t>Arbeitswelt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AB54DE-1967-4228-8A1B-B74F2BDBE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624510"/>
            <a:ext cx="4559425" cy="2798794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Réflexion sur l’avenir professionnel,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Confirmer ou interroger l’orientation envisagée,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Imaginer des métiers possibles dans un monde en devenir.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Droits des femmes: vers une parité dans le monde du travail ...">
            <a:extLst>
              <a:ext uri="{FF2B5EF4-FFF2-40B4-BE49-F238E27FC236}">
                <a16:creationId xmlns:a16="http://schemas.microsoft.com/office/drawing/2014/main" id="{0F0459D2-CF5F-4722-82FC-51BBF4004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7" r="21783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4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"/>
    </mc:Choice>
    <mc:Fallback xmlns="">
      <p:transition spd="slow" advTm="896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D85CD1-D05D-4701-B94D-B0589C416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200" dirty="0">
                <a:latin typeface="Bell MT" panose="02020503060305020303" pitchFamily="18" charset="0"/>
              </a:rPr>
              <a:t>3</a:t>
            </a:r>
            <a:r>
              <a:rPr lang="fr-FR" sz="2200" baseline="30000" dirty="0">
                <a:latin typeface="Bell MT" panose="02020503060305020303" pitchFamily="18" charset="0"/>
              </a:rPr>
              <a:t>ème</a:t>
            </a:r>
            <a:r>
              <a:rPr lang="fr-FR" sz="2200" dirty="0">
                <a:latin typeface="Bell MT" panose="02020503060305020303" pitchFamily="18" charset="0"/>
              </a:rPr>
              <a:t> AXE : LE VILLAGE, LE QUARTIER, LA VILLE</a:t>
            </a:r>
            <a:br>
              <a:rPr lang="fr-FR" sz="2200" dirty="0">
                <a:latin typeface="Bell MT" panose="02020503060305020303" pitchFamily="18" charset="0"/>
              </a:rPr>
            </a:br>
            <a:r>
              <a:rPr lang="fr-FR" sz="2200" dirty="0" err="1">
                <a:latin typeface="Bell MT" panose="02020503060305020303" pitchFamily="18" charset="0"/>
              </a:rPr>
              <a:t>das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Dorf</a:t>
            </a:r>
            <a:r>
              <a:rPr lang="fr-FR" sz="2200" dirty="0">
                <a:latin typeface="Bell MT" panose="02020503060305020303" pitchFamily="18" charset="0"/>
              </a:rPr>
              <a:t>, </a:t>
            </a:r>
            <a:r>
              <a:rPr lang="fr-FR" sz="2200" dirty="0" err="1">
                <a:latin typeface="Bell MT" panose="02020503060305020303" pitchFamily="18" charset="0"/>
              </a:rPr>
              <a:t>das</a:t>
            </a:r>
            <a:r>
              <a:rPr lang="fr-FR" sz="2200" dirty="0">
                <a:latin typeface="Bell MT" panose="02020503060305020303" pitchFamily="18" charset="0"/>
              </a:rPr>
              <a:t> </a:t>
            </a:r>
            <a:r>
              <a:rPr lang="fr-FR" sz="2200" dirty="0" err="1">
                <a:latin typeface="Bell MT" panose="02020503060305020303" pitchFamily="18" charset="0"/>
              </a:rPr>
              <a:t>Viertel</a:t>
            </a:r>
            <a:r>
              <a:rPr lang="fr-FR" sz="2200" dirty="0">
                <a:latin typeface="Bell MT" panose="02020503060305020303" pitchFamily="18" charset="0"/>
              </a:rPr>
              <a:t>, die </a:t>
            </a:r>
            <a:r>
              <a:rPr lang="fr-FR" sz="2200" dirty="0" err="1">
                <a:latin typeface="Bell MT" panose="02020503060305020303" pitchFamily="18" charset="0"/>
              </a:rPr>
              <a:t>Stadt</a:t>
            </a:r>
            <a:endParaRPr lang="fr-FR" sz="2200" dirty="0">
              <a:latin typeface="Bell MT" panose="02020503060305020303" pitchFamily="18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8CF168-1643-49B5-A80D-8726AB36C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93" y="2571057"/>
            <a:ext cx="4559425" cy="3277638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Les relations de voisinage différentes selon les pays ou les cultures,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Espaces émotionnellement chargés (à la ville ou à la campagne?),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Réalités sociologiques différentes : cosmopolites / constante mutation. 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Quartierswerkstatt: Gestalte Dein Viertel mit! - GreenCity e.V.">
            <a:extLst>
              <a:ext uri="{FF2B5EF4-FFF2-40B4-BE49-F238E27FC236}">
                <a16:creationId xmlns:a16="http://schemas.microsoft.com/office/drawing/2014/main" id="{044FB6E6-B2CE-424F-BD9C-F8B6A1CC2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89" y="1083484"/>
            <a:ext cx="5705758" cy="452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2"/>
    </mc:Choice>
    <mc:Fallback xmlns="">
      <p:transition spd="slow" advTm="9072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845750-0ABA-44C0-8921-C1C04AE8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r-FR" sz="2400">
                <a:latin typeface="Bell MT" panose="02020503060305020303" pitchFamily="18" charset="0"/>
              </a:rPr>
              <a:t>4</a:t>
            </a:r>
            <a:r>
              <a:rPr lang="fr-FR" sz="2400" baseline="30000">
                <a:latin typeface="Bell MT" panose="02020503060305020303" pitchFamily="18" charset="0"/>
              </a:rPr>
              <a:t>ème</a:t>
            </a:r>
            <a:r>
              <a:rPr lang="fr-FR" sz="2400">
                <a:latin typeface="Bell MT" panose="02020503060305020303" pitchFamily="18" charset="0"/>
              </a:rPr>
              <a:t> AXE : REPRESENTATION DE SOI ET RAPPORT A AUTRUI</a:t>
            </a:r>
            <a:br>
              <a:rPr lang="fr-FR" sz="2400">
                <a:latin typeface="Bell MT" panose="02020503060305020303" pitchFamily="18" charset="0"/>
              </a:rPr>
            </a:br>
            <a:r>
              <a:rPr lang="fr-FR" sz="2400">
                <a:latin typeface="Bell MT" panose="02020503060305020303" pitchFamily="18" charset="0"/>
              </a:rPr>
              <a:t>Selbstdarstellung, Beziehung zu Anderen</a:t>
            </a:r>
            <a:endParaRPr lang="fr-FR" sz="2400" dirty="0">
              <a:latin typeface="Bell MT" panose="02020503060305020303" pitchFamily="18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A62E06-BD2E-47A4-99FA-6A8F50CB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L’image de soi au travers des autres,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Les codes vestimentaires, les goûts affichés, l’adoption d’un style,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Les usages des réseaux sociaux : l’image de soi donnée aux autres.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Envie de conformité,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La différence stigmatisante,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 naturel et l’authentique face aux faux-semblants,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Multikulturelle Gruppe Von Freunden Unter Selfie In Einem Städtischen Park  Mit Einer Blonde Junge Mädchen Im Vordergrund Lizenzfreie Fotos, Bilder Und  Stock Fotografie. Image 39303031.">
            <a:extLst>
              <a:ext uri="{FF2B5EF4-FFF2-40B4-BE49-F238E27FC236}">
                <a16:creationId xmlns:a16="http://schemas.microsoft.com/office/drawing/2014/main" id="{FFC0AF5B-2F94-4652-B0C4-8C6E1CBAA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20" y="1570182"/>
            <a:ext cx="5083752" cy="338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49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3"/>
    </mc:Choice>
    <mc:Fallback xmlns="">
      <p:transition spd="slow" advTm="9143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190F782-30B9-438E-872F-AB0652BE8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39" y="675721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200" dirty="0">
                <a:latin typeface="Bell MT" panose="02020503060305020303" pitchFamily="18" charset="0"/>
              </a:rPr>
              <a:t>5</a:t>
            </a:r>
            <a:r>
              <a:rPr lang="fr-FR" sz="2200" baseline="30000" dirty="0">
                <a:latin typeface="Bell MT" panose="02020503060305020303" pitchFamily="18" charset="0"/>
              </a:rPr>
              <a:t>ème</a:t>
            </a:r>
            <a:r>
              <a:rPr lang="fr-FR" sz="2200" dirty="0">
                <a:latin typeface="Bell MT" panose="02020503060305020303" pitchFamily="18" charset="0"/>
              </a:rPr>
              <a:t> AXE : SPORT ET SOCIETE</a:t>
            </a:r>
            <a:br>
              <a:rPr lang="fr-FR" sz="2200" dirty="0">
                <a:latin typeface="Bell MT" panose="02020503060305020303" pitchFamily="18" charset="0"/>
              </a:rPr>
            </a:br>
            <a:r>
              <a:rPr lang="fr-FR" sz="2200" dirty="0">
                <a:latin typeface="Bell MT" panose="02020503060305020303" pitchFamily="18" charset="0"/>
              </a:rPr>
              <a:t>Sport </a:t>
            </a:r>
            <a:r>
              <a:rPr lang="fr-FR" sz="2200" dirty="0" err="1">
                <a:latin typeface="Bell MT" panose="02020503060305020303" pitchFamily="18" charset="0"/>
              </a:rPr>
              <a:t>und</a:t>
            </a:r>
            <a:r>
              <a:rPr lang="fr-FR" sz="2200" dirty="0">
                <a:latin typeface="Bell MT" panose="02020503060305020303" pitchFamily="18" charset="0"/>
              </a:rPr>
              <a:t> Gesellschaft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46AB8A-1B09-4971-B53C-F7252E64B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801" y="2508280"/>
            <a:ext cx="5038636" cy="3979585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Accomplissement personnel (santé, bien-être),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Fonction de socialisation (clubs, équipes),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Plaisir à travers le respect des règles,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Rassemble ou divise,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Sentiment d’appartenance national,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Dépassement de soi, souffrance ou plaisir</a:t>
            </a:r>
          </a:p>
          <a:p>
            <a:pPr marL="0" indent="0">
              <a:buNone/>
            </a:pPr>
            <a:endParaRPr lang="fr-FR" sz="2400" dirty="0">
              <a:latin typeface="Bell MT" panose="02020503060305020303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674" name="Picture 2" descr="Société Anonyme Sportive Professionnelle (SASP) - BERTRAND ...">
            <a:extLst>
              <a:ext uri="{FF2B5EF4-FFF2-40B4-BE49-F238E27FC236}">
                <a16:creationId xmlns:a16="http://schemas.microsoft.com/office/drawing/2014/main" id="{9BED10C3-DB35-4392-BC90-86FF664F98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7" r="5166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4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5"/>
    </mc:Choice>
    <mc:Fallback xmlns="">
      <p:transition spd="slow" advTm="8975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38E05E3-9E5E-44E2-90A1-95D149943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fr-FR" sz="2500">
                <a:latin typeface="Bell MT" panose="02020503060305020303" pitchFamily="18" charset="0"/>
              </a:rPr>
              <a:t>6</a:t>
            </a:r>
            <a:r>
              <a:rPr lang="fr-FR" sz="2500" baseline="30000">
                <a:latin typeface="Bell MT" panose="02020503060305020303" pitchFamily="18" charset="0"/>
              </a:rPr>
              <a:t>ème</a:t>
            </a:r>
            <a:r>
              <a:rPr lang="fr-FR" sz="2500">
                <a:latin typeface="Bell MT" panose="02020503060305020303" pitchFamily="18" charset="0"/>
              </a:rPr>
              <a:t> AXE : LA CREATION ET LE RAPPORT AUX ARTS</a:t>
            </a:r>
            <a:br>
              <a:rPr lang="fr-FR" sz="2500">
                <a:latin typeface="Bell MT" panose="02020503060305020303" pitchFamily="18" charset="0"/>
              </a:rPr>
            </a:br>
            <a:r>
              <a:rPr lang="fr-FR" sz="2500">
                <a:latin typeface="Bell MT" panose="02020503060305020303" pitchFamily="18" charset="0"/>
              </a:rPr>
              <a:t>Kreativität und Bezug zur Kunst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E95803-8CBF-4489-B845-E94D79D13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93" y="2722772"/>
            <a:ext cx="4559425" cy="2798794"/>
          </a:xfrm>
        </p:spPr>
        <p:txBody>
          <a:bodyPr anchor="ctr"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Enrichissement personnel à travers les arts, </a:t>
            </a:r>
          </a:p>
          <a:p>
            <a:pPr marL="0" indent="0">
              <a:buNone/>
            </a:pPr>
            <a:r>
              <a:rPr lang="fr-FR" sz="2200" dirty="0">
                <a:latin typeface="Bell MT" panose="02020503060305020303" pitchFamily="18" charset="0"/>
              </a:rPr>
              <a:t>(peinture, musique, architecture, danse, écritures – fiction, théâtre, poésie)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 Apprendre à se connaître, se découvrir.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Découverte de la culture germanique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Kreativität: So kommt man auf richtig gute Ideen - deutsche-startups.de">
            <a:extLst>
              <a:ext uri="{FF2B5EF4-FFF2-40B4-BE49-F238E27FC236}">
                <a16:creationId xmlns:a16="http://schemas.microsoft.com/office/drawing/2014/main" id="{EE384BA9-2E6F-4AED-BBB2-83F93FB77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5" r="2171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8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1"/>
    </mc:Choice>
    <mc:Fallback xmlns="">
      <p:transition spd="slow" advTm="916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030D7FD-B7F0-49F4-BE0F-40BF255A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"/>
            <a:ext cx="12192000" cy="666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2038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911284-64AB-406E-BFA0-0666029F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9" y="856180"/>
            <a:ext cx="4970731" cy="1128068"/>
          </a:xfrm>
        </p:spPr>
        <p:txBody>
          <a:bodyPr anchor="ctr">
            <a:normAutofit fontScale="90000"/>
          </a:bodyPr>
          <a:lstStyle/>
          <a:p>
            <a:r>
              <a:rPr lang="fr-FR" sz="2400" dirty="0">
                <a:latin typeface="Bell MT" panose="02020503060305020303" pitchFamily="18" charset="0"/>
              </a:rPr>
              <a:t>7</a:t>
            </a:r>
            <a:r>
              <a:rPr lang="fr-FR" sz="2400" baseline="30000" dirty="0">
                <a:latin typeface="Bell MT" panose="02020503060305020303" pitchFamily="18" charset="0"/>
              </a:rPr>
              <a:t>ème</a:t>
            </a:r>
            <a:r>
              <a:rPr lang="fr-FR" sz="2400" dirty="0">
                <a:latin typeface="Bell MT" panose="02020503060305020303" pitchFamily="18" charset="0"/>
              </a:rPr>
              <a:t> AXE : SAUVER LA PLANETE, PENSER LES FUTURS POSSIBLES</a:t>
            </a:r>
            <a:br>
              <a:rPr lang="fr-FR" sz="2400" dirty="0">
                <a:latin typeface="Bell MT" panose="02020503060305020303" pitchFamily="18" charset="0"/>
              </a:rPr>
            </a:br>
            <a:r>
              <a:rPr lang="fr-FR" sz="2400" dirty="0">
                <a:latin typeface="Bell MT" panose="02020503060305020303" pitchFamily="18" charset="0"/>
              </a:rPr>
              <a:t>Den </a:t>
            </a:r>
            <a:r>
              <a:rPr lang="fr-FR" sz="2400" dirty="0" err="1">
                <a:latin typeface="Bell MT" panose="02020503060305020303" pitchFamily="18" charset="0"/>
              </a:rPr>
              <a:t>Planeten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retten</a:t>
            </a:r>
            <a:r>
              <a:rPr lang="fr-FR" sz="2400" dirty="0">
                <a:latin typeface="Bell MT" panose="02020503060305020303" pitchFamily="18" charset="0"/>
              </a:rPr>
              <a:t>, </a:t>
            </a:r>
            <a:r>
              <a:rPr lang="fr-FR" sz="2400" dirty="0" err="1">
                <a:latin typeface="Bell MT" panose="02020503060305020303" pitchFamily="18" charset="0"/>
              </a:rPr>
              <a:t>mögliche</a:t>
            </a:r>
            <a:r>
              <a:rPr lang="fr-FR" sz="2400" dirty="0">
                <a:latin typeface="Bell MT" panose="02020503060305020303" pitchFamily="18" charset="0"/>
              </a:rPr>
              <a:t> </a:t>
            </a:r>
            <a:r>
              <a:rPr lang="fr-FR" sz="2400" dirty="0" err="1">
                <a:latin typeface="Bell MT" panose="02020503060305020303" pitchFamily="18" charset="0"/>
              </a:rPr>
              <a:t>Zukunft</a:t>
            </a:r>
            <a:endParaRPr lang="fr-FR" sz="2400" dirty="0">
              <a:latin typeface="Bell MT" panose="02020503060305020303" pitchFamily="18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A7265A-23DB-49BD-BF14-479F33BBF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803113" cy="397958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Un défi partagé par toutes les sociétés,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S’interroger / imaginer des mondes possibles , à travers l’urbanisme / la littérature …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 rapport à la nature / l’écologie,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L’environnement / les codes de conduite,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La cause animale. 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22" name="Picture 2" descr="Mobilisation générale pour sauver la planète">
            <a:extLst>
              <a:ext uri="{FF2B5EF4-FFF2-40B4-BE49-F238E27FC236}">
                <a16:creationId xmlns:a16="http://schemas.microsoft.com/office/drawing/2014/main" id="{44EF05E9-A67B-498B-8496-66E34318F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" r="4" b="4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6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7"/>
    </mc:Choice>
    <mc:Fallback xmlns="">
      <p:transition spd="slow" advTm="9767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794213-D00C-48CB-B958-0F6B2F398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 fontScale="90000"/>
          </a:bodyPr>
          <a:lstStyle/>
          <a:p>
            <a:r>
              <a:rPr lang="fr-FR" sz="2400">
                <a:latin typeface="Bell MT" panose="02020503060305020303" pitchFamily="18" charset="0"/>
              </a:rPr>
              <a:t>8</a:t>
            </a:r>
            <a:r>
              <a:rPr lang="fr-FR" sz="2400" baseline="30000">
                <a:latin typeface="Bell MT" panose="02020503060305020303" pitchFamily="18" charset="0"/>
              </a:rPr>
              <a:t>ème</a:t>
            </a:r>
            <a:r>
              <a:rPr lang="fr-FR" sz="2400">
                <a:latin typeface="Bell MT" panose="02020503060305020303" pitchFamily="18" charset="0"/>
              </a:rPr>
              <a:t> AXE : LE PASSE DANS LE PRESENT</a:t>
            </a:r>
            <a:br>
              <a:rPr lang="fr-FR" sz="2400">
                <a:latin typeface="Bell MT" panose="02020503060305020303" pitchFamily="18" charset="0"/>
              </a:rPr>
            </a:br>
            <a:r>
              <a:rPr lang="fr-FR" sz="2400">
                <a:latin typeface="Bell MT" panose="02020503060305020303" pitchFamily="18" charset="0"/>
              </a:rPr>
              <a:t>Die Vergangenheit in der Gegenwart</a:t>
            </a:r>
            <a:endParaRPr lang="fr-FR" sz="2400" dirty="0">
              <a:latin typeface="Bell MT" panose="02020503060305020303" pitchFamily="18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EE89EA-DC93-4772-9098-41DAD293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 poids de l’histoire,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 désir de s’opposer aux traditions / la volonté de les célébrer,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 retour au passé : crainte d’affronter les incertitudes de l’avenir?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La constitution d’une identité,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sz="2200" dirty="0">
                <a:latin typeface="Bell MT" panose="02020503060305020303" pitchFamily="18" charset="0"/>
              </a:rPr>
              <a:t>Les lieux de mémoire / l’acte de mémoire comme devoir.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Die Rolle der „Trostfrauen“ in einer globalen Erinnerungskultur">
            <a:extLst>
              <a:ext uri="{FF2B5EF4-FFF2-40B4-BE49-F238E27FC236}">
                <a16:creationId xmlns:a16="http://schemas.microsoft.com/office/drawing/2014/main" id="{763A5A2D-374D-4C25-95D8-6F6DB693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73" y="833122"/>
            <a:ext cx="3810000" cy="25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260B80F-93FD-486D-88E6-E0F497C18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473" y="3819970"/>
            <a:ext cx="3810000" cy="21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09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35"/>
    </mc:Choice>
    <mc:Fallback xmlns="">
      <p:transition spd="slow" advTm="893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0E4BFD-2F4F-45BD-B528-BF276C2C9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1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Willkommen</a:t>
            </a:r>
            <a:r>
              <a:rPr lang="en-US" sz="3600" b="1" i="1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3600" b="1" i="1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im</a:t>
            </a:r>
            <a:r>
              <a:rPr lang="en-US" sz="3600" b="1" i="1" kern="1200" dirty="0">
                <a:solidFill>
                  <a:srgbClr val="080808"/>
                </a:solidFill>
                <a:latin typeface="Bell MT" panose="02020503060305020303" pitchFamily="18" charset="0"/>
              </a:rPr>
              <a:t> Lycée! 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76" name="Isosceles Triangle 7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CFDT - Premier degré : que penser des évaluations nationales ?">
            <a:extLst>
              <a:ext uri="{FF2B5EF4-FFF2-40B4-BE49-F238E27FC236}">
                <a16:creationId xmlns:a16="http://schemas.microsoft.com/office/drawing/2014/main" id="{CBD39EB2-357B-4AB9-BC16-DC1856F16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763668">
            <a:off x="6938962" y="1561412"/>
            <a:ext cx="4711815" cy="320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8" name="ZoneTexte 5">
            <a:extLst>
              <a:ext uri="{FF2B5EF4-FFF2-40B4-BE49-F238E27FC236}">
                <a16:creationId xmlns:a16="http://schemas.microsoft.com/office/drawing/2014/main" id="{8359D457-311A-48D5-A0EE-7E6F9F5698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0431237"/>
              </p:ext>
            </p:extLst>
          </p:nvPr>
        </p:nvGraphicFramePr>
        <p:xfrm>
          <a:off x="812801" y="822036"/>
          <a:ext cx="5560290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3199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91DE48-7939-4155-9164-FEDF2A69E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03" y="947116"/>
            <a:ext cx="4244829" cy="49637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u="sng" dirty="0">
                <a:latin typeface="Bell MT" panose="02020503060305020303" pitchFamily="18" charset="0"/>
              </a:rPr>
              <a:t>2 adjectifs</a:t>
            </a:r>
            <a:r>
              <a:rPr lang="fr-FR" dirty="0">
                <a:latin typeface="Bell MT" panose="02020503060305020303" pitchFamily="18" charset="0"/>
              </a:rPr>
              <a:t>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actif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autonome</a:t>
            </a:r>
          </a:p>
          <a:p>
            <a:pPr marL="0" indent="0">
              <a:buNone/>
            </a:pPr>
            <a:r>
              <a:rPr lang="fr-FR" u="sng" dirty="0">
                <a:latin typeface="Bell MT" panose="02020503060305020303" pitchFamily="18" charset="0"/>
              </a:rPr>
              <a:t>7 actions à l’oral / à l’écrit</a:t>
            </a:r>
            <a:r>
              <a:rPr lang="fr-FR" dirty="0">
                <a:latin typeface="Bell MT" panose="02020503060305020303" pitchFamily="18" charset="0"/>
              </a:rPr>
              <a:t>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échanger,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convaincre,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débattre,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expliquer et argumenter,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décrire, raconter. </a:t>
            </a: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94" name="Isosceles Triangle 193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Vamos interagir!! | Toluna">
            <a:extLst>
              <a:ext uri="{FF2B5EF4-FFF2-40B4-BE49-F238E27FC236}">
                <a16:creationId xmlns:a16="http://schemas.microsoft.com/office/drawing/2014/main" id="{C759D0CF-9AE8-41A1-AF53-27183EB050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13652" b="2"/>
          <a:stretch/>
        </p:blipFill>
        <p:spPr bwMode="auto">
          <a:xfrm>
            <a:off x="6377835" y="947116"/>
            <a:ext cx="4313546" cy="49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6" name="Group 19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Isosceles Triangle 19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27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5"/>
    </mc:Choice>
    <mc:Fallback xmlns="">
      <p:transition spd="slow" advTm="74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9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DA1AD9-3992-4412-97F7-EB4E5D65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788" y="967654"/>
            <a:ext cx="5253991" cy="439398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Consolider ses compétences linguistiques et de communication,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Approfondir / enrichir ses connaissances du monde géographique et culturel germanique ( Allemagne, Autriche, Suisse..)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Bell MT" panose="02020503060305020303" pitchFamily="18" charset="0"/>
              </a:rPr>
              <a:t>Dépasser les stéréotypes et les préjugés.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98" name="Isosceles Triangle 9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4" descr="LABO #11 :Tenir bon quand mes idées dérangent – YMCA-UCJG Alsace">
            <a:extLst>
              <a:ext uri="{FF2B5EF4-FFF2-40B4-BE49-F238E27FC236}">
                <a16:creationId xmlns:a16="http://schemas.microsoft.com/office/drawing/2014/main" id="{F3933BD7-5748-4FAE-89C7-DFCEC1FCB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9" r="22970" b="-1"/>
          <a:stretch/>
        </p:blipFill>
        <p:spPr bwMode="auto">
          <a:xfrm>
            <a:off x="6775508" y="1248054"/>
            <a:ext cx="4066890" cy="436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Isosceles Triangle 10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756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0"/>
    </mc:Choice>
    <mc:Fallback xmlns="">
      <p:transition spd="slow" advTm="732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LANGUES VIVANTES A ET B : QUELS CHANGEMENTS EN 2019 ? – La Réforme du lycée  par Lelivrescolaire.fr">
            <a:extLst>
              <a:ext uri="{FF2B5EF4-FFF2-40B4-BE49-F238E27FC236}">
                <a16:creationId xmlns:a16="http://schemas.microsoft.com/office/drawing/2014/main" id="{FD20FEEF-7568-405C-9120-19F18411A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685" y="730399"/>
            <a:ext cx="4568546" cy="53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Isosceles Triangle 14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485B81BF-8971-4357-A582-ABC197C4C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065064"/>
              </p:ext>
            </p:extLst>
          </p:nvPr>
        </p:nvGraphicFramePr>
        <p:xfrm>
          <a:off x="506769" y="2301088"/>
          <a:ext cx="6609916" cy="246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38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4727"/>
    </mc:Choice>
    <mc:Fallback xmlns="">
      <p:transition spd="slow" advTm="472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Frame 142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FD7A33-EF5F-4374-B2C4-A869A7B40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520" y="2438414"/>
            <a:ext cx="3618284" cy="245682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Quel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est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votre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niveau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en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arrivant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en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Seconde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?</a:t>
            </a:r>
            <a:b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br>
              <a:rPr lang="en-US" sz="2200" kern="1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r>
              <a:rPr lang="en-US" sz="2200" dirty="0">
                <a:solidFill>
                  <a:srgbClr val="080808"/>
                </a:solidFill>
                <a:latin typeface="Bell MT" panose="02020503060305020303" pitchFamily="18" charset="0"/>
              </a:rPr>
              <a:t>LVA: A2/B1</a:t>
            </a:r>
            <a:br>
              <a:rPr lang="en-US" sz="2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r>
              <a:rPr lang="en-US" sz="2200" dirty="0">
                <a:solidFill>
                  <a:srgbClr val="080808"/>
                </a:solidFill>
                <a:latin typeface="Bell MT" panose="02020503060305020303" pitchFamily="18" charset="0"/>
              </a:rPr>
              <a:t>LVB</a:t>
            </a:r>
            <a:r>
              <a:rPr lang="en-US" sz="2200" kern="1200" dirty="0">
                <a:solidFill>
                  <a:srgbClr val="080808"/>
                </a:solidFill>
                <a:latin typeface="Bell MT" panose="02020503060305020303" pitchFamily="18" charset="0"/>
              </a:rPr>
              <a:t>: A2</a:t>
            </a:r>
            <a:br>
              <a:rPr lang="en-US" sz="2200" kern="1200" dirty="0">
                <a:solidFill>
                  <a:srgbClr val="080808"/>
                </a:solidFill>
                <a:latin typeface="Bell MT" panose="02020503060305020303" pitchFamily="18" charset="0"/>
              </a:rPr>
            </a:br>
            <a:endParaRPr lang="en-US" sz="2200" kern="1200" dirty="0">
              <a:solidFill>
                <a:srgbClr val="080808"/>
              </a:solidFill>
              <a:latin typeface="Bell MT" panose="02020503060305020303" pitchFamily="18" charset="0"/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Aperçu des niveaux linguistiques - Ecole-club Migros">
            <a:extLst>
              <a:ext uri="{FF2B5EF4-FFF2-40B4-BE49-F238E27FC236}">
                <a16:creationId xmlns:a16="http://schemas.microsoft.com/office/drawing/2014/main" id="{A5588F44-9A51-440D-AD40-F3FFA06D0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" b="1"/>
          <a:stretch/>
        </p:blipFill>
        <p:spPr bwMode="auto">
          <a:xfrm>
            <a:off x="321735" y="1044515"/>
            <a:ext cx="5391285" cy="44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58CCCD6-B8A1-414B-8254-7E0AB5E1B88A}"/>
              </a:ext>
            </a:extLst>
          </p:cNvPr>
          <p:cNvSpPr txBox="1"/>
          <p:nvPr/>
        </p:nvSpPr>
        <p:spPr>
          <a:xfrm>
            <a:off x="1113809" y="817569"/>
            <a:ext cx="4036333" cy="17098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64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04"/>
    </mc:Choice>
    <mc:Fallback xmlns="">
      <p:transition spd="slow" advTm="590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2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6107AE9-5A27-4B76-B42F-207FAF50CB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4808" t="24701" r="23269" b="17933"/>
          <a:stretch/>
        </p:blipFill>
        <p:spPr>
          <a:xfrm>
            <a:off x="1613799" y="643467"/>
            <a:ext cx="8964401" cy="5571065"/>
          </a:xfrm>
          <a:prstGeom prst="rect">
            <a:avLst/>
          </a:prstGeom>
          <a:ln>
            <a:noFill/>
          </a:ln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3EC6FD-E043-420F-9C8E-6D19A3DAAD76}"/>
              </a:ext>
            </a:extLst>
          </p:cNvPr>
          <p:cNvSpPr/>
          <p:nvPr/>
        </p:nvSpPr>
        <p:spPr>
          <a:xfrm>
            <a:off x="335560" y="2021747"/>
            <a:ext cx="1098957" cy="25586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chemeClr val="accent1"/>
                  </a:solidFill>
                </a:ln>
                <a:solidFill>
                  <a:schemeClr val="bg1"/>
                </a:solidFill>
              </a:rPr>
              <a:t>A2 / B1</a:t>
            </a:r>
          </a:p>
        </p:txBody>
      </p:sp>
    </p:spTree>
    <p:extLst>
      <p:ext uri="{BB962C8B-B14F-4D97-AF65-F5344CB8AC3E}">
        <p14:creationId xmlns:p14="http://schemas.microsoft.com/office/powerpoint/2010/main" val="374335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50"/>
    </mc:Choice>
    <mc:Fallback xmlns="">
      <p:transition spd="slow" advTm="1135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ame 81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3540E05-2F68-457E-93A6-1071869F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190" y="2721789"/>
            <a:ext cx="3618284" cy="134572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Et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en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fin de </a:t>
            </a:r>
            <a:r>
              <a:rPr lang="en-US" sz="2800" kern="1200" dirty="0" err="1">
                <a:solidFill>
                  <a:srgbClr val="080808"/>
                </a:solidFill>
                <a:latin typeface="Bell MT" panose="02020503060305020303" pitchFamily="18" charset="0"/>
              </a:rPr>
              <a:t>seconde</a:t>
            </a:r>
            <a:r>
              <a:rPr lang="en-US" sz="2800" kern="1200" dirty="0">
                <a:solidFill>
                  <a:srgbClr val="080808"/>
                </a:solidFill>
                <a:latin typeface="Bell MT" panose="02020503060305020303" pitchFamily="18" charset="0"/>
              </a:rPr>
              <a:t> ? 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Choisir ses spécialités au lycée en seconde pour la première puis ...">
            <a:extLst>
              <a:ext uri="{FF2B5EF4-FFF2-40B4-BE49-F238E27FC236}">
                <a16:creationId xmlns:a16="http://schemas.microsoft.com/office/drawing/2014/main" id="{FA0FF20A-AB99-416C-AEF7-2AAE2BAC8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6" r="20665" b="-1"/>
          <a:stretch/>
        </p:blipFill>
        <p:spPr bwMode="auto">
          <a:xfrm>
            <a:off x="321735" y="2028911"/>
            <a:ext cx="4978053" cy="280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4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1"/>
    </mc:Choice>
    <mc:Fallback xmlns="">
      <p:transition spd="slow" advTm="3521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618</Words>
  <Application>Microsoft Office PowerPoint</Application>
  <PresentationFormat>Grand écran</PresentationFormat>
  <Paragraphs>73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8" baseType="lpstr">
      <vt:lpstr>Arial</vt:lpstr>
      <vt:lpstr>Bell MT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Quel est votre niveau en arrivant en Seconde ?  LVA: A2/B1 LVB: A2 </vt:lpstr>
      <vt:lpstr>Présentation PowerPoint</vt:lpstr>
      <vt:lpstr>Et en fin de seconde ? </vt:lpstr>
      <vt:lpstr>Présentation PowerPoint</vt:lpstr>
      <vt:lpstr>Quelle sera la thématique de votre année de seconde ?</vt:lpstr>
      <vt:lpstr>      das Zusammenleben  « L’art du vivre ensemble»   </vt:lpstr>
      <vt:lpstr>Welches sind die 8 Achsen? Quels sont les 8 axes ? </vt:lpstr>
      <vt:lpstr>1er AXE : VIVRE ENTRE GENERATIONS Zusammenleben mehrerer Generationen </vt:lpstr>
      <vt:lpstr>2ème AXE : LES UNIVERS PROFESSIONNELS, LE MONDE DU TRAVAIL Die Arbeitswelt </vt:lpstr>
      <vt:lpstr>3ème AXE : LE VILLAGE, LE QUARTIER, LA VILLE das Dorf, das Viertel, die Stadt</vt:lpstr>
      <vt:lpstr>4ème AXE : REPRESENTATION DE SOI ET RAPPORT A AUTRUI Selbstdarstellung, Beziehung zu Anderen</vt:lpstr>
      <vt:lpstr>5ème AXE : SPORT ET SOCIETE Sport und Gesellschaft</vt:lpstr>
      <vt:lpstr>6ème AXE : LA CREATION ET LE RAPPORT AUX ARTS Kreativität und Bezug zur Kunst</vt:lpstr>
      <vt:lpstr>7ème AXE : SAUVER LA PLANETE, PENSER LES FUTURS POSSIBLES Den Planeten retten, mögliche Zukunft</vt:lpstr>
      <vt:lpstr>8ème AXE : LE PASSE DANS LE PRESENT Die Vergangenheit in der Gegenwart</vt:lpstr>
      <vt:lpstr>Willkommen im Lycée!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LANGUES VIVANTES EN CLASSE DE SECONDE</dc:title>
  <dc:creator>Isabelle Malefant</dc:creator>
  <cp:lastModifiedBy>Isabelle Malefant</cp:lastModifiedBy>
  <cp:revision>15</cp:revision>
  <dcterms:created xsi:type="dcterms:W3CDTF">2020-09-16T16:09:17Z</dcterms:created>
  <dcterms:modified xsi:type="dcterms:W3CDTF">2021-05-19T17:42:38Z</dcterms:modified>
</cp:coreProperties>
</file>